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1" r:id="rId9"/>
    <p:sldId id="262" r:id="rId10"/>
    <p:sldId id="265" r:id="rId11"/>
    <p:sldId id="268" r:id="rId12"/>
    <p:sldId id="266" r:id="rId13"/>
    <p:sldId id="276" r:id="rId14"/>
    <p:sldId id="277" r:id="rId15"/>
    <p:sldId id="278" r:id="rId16"/>
    <p:sldId id="280" r:id="rId17"/>
    <p:sldId id="279" r:id="rId18"/>
    <p:sldId id="282" r:id="rId19"/>
    <p:sldId id="281" r:id="rId20"/>
    <p:sldId id="283" r:id="rId21"/>
    <p:sldId id="285" r:id="rId22"/>
    <p:sldId id="284" r:id="rId23"/>
    <p:sldId id="286" r:id="rId24"/>
    <p:sldId id="267" r:id="rId25"/>
    <p:sldId id="269" r:id="rId26"/>
    <p:sldId id="270" r:id="rId27"/>
    <p:sldId id="272" r:id="rId28"/>
    <p:sldId id="271" r:id="rId29"/>
    <p:sldId id="273" r:id="rId30"/>
    <p:sldId id="274" r:id="rId31"/>
    <p:sldId id="275" r:id="rId32"/>
    <p:sldId id="288" r:id="rId33"/>
    <p:sldId id="287" r:id="rId34"/>
    <p:sldId id="289" r:id="rId35"/>
    <p:sldId id="293" r:id="rId36"/>
    <p:sldId id="290" r:id="rId37"/>
    <p:sldId id="291" r:id="rId38"/>
    <p:sldId id="292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A50021"/>
    <a:srgbClr val="000066"/>
    <a:srgbClr val="003300"/>
    <a:srgbClr val="996600"/>
    <a:srgbClr val="CC0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5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2007_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plotArea>
      <c:layout>
        <c:manualLayout>
          <c:layoutTarget val="inner"/>
          <c:xMode val="edge"/>
          <c:yMode val="edge"/>
          <c:x val="6.905428298735386E-2"/>
          <c:y val="3.0831228624714786E-2"/>
          <c:w val="0.90670329277022188"/>
          <c:h val="0.84317326500459677"/>
        </c:manualLayout>
      </c:layout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Sheet1!$A$2:$A$5</c:f>
              <c:strCache>
                <c:ptCount val="3"/>
                <c:pt idx="0">
                  <c:v>Sex </c:v>
                </c:pt>
                <c:pt idx="2">
                  <c:v>Youth category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49</c:v>
                </c:pt>
                <c:pt idx="2">
                  <c:v>67.8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cat>
            <c:strRef>
              <c:f>Sheet1!$A$2:$A$5</c:f>
              <c:strCache>
                <c:ptCount val="3"/>
                <c:pt idx="0">
                  <c:v>Sex </c:v>
                </c:pt>
                <c:pt idx="2">
                  <c:v>Youth category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51</c:v>
                </c:pt>
                <c:pt idx="2">
                  <c:v>32.200000000000003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Column3</c:v>
                </c:pt>
              </c:strCache>
            </c:strRef>
          </c:tx>
          <c:cat>
            <c:strRef>
              <c:f>Sheet1!$A$2:$A$5</c:f>
              <c:strCache>
                <c:ptCount val="3"/>
                <c:pt idx="0">
                  <c:v>Sex </c:v>
                </c:pt>
                <c:pt idx="2">
                  <c:v>Youth category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</c:numCache>
            </c:numRef>
          </c:val>
        </c:ser>
        <c:overlap val="100"/>
        <c:axId val="166872960"/>
        <c:axId val="197667840"/>
      </c:barChart>
      <c:catAx>
        <c:axId val="166872960"/>
        <c:scaling>
          <c:orientation val="minMax"/>
        </c:scaling>
        <c:axPos val="b"/>
        <c:tickLblPos val="nextTo"/>
        <c:crossAx val="197667840"/>
        <c:crosses val="autoZero"/>
        <c:auto val="1"/>
        <c:lblAlgn val="ctr"/>
        <c:lblOffset val="100"/>
      </c:catAx>
      <c:valAx>
        <c:axId val="197667840"/>
        <c:scaling>
          <c:orientation val="minMax"/>
        </c:scaling>
        <c:axPos val="l"/>
        <c:majorGridlines/>
        <c:numFmt formatCode="General" sourceLinked="1"/>
        <c:tickLblPos val="nextTo"/>
        <c:crossAx val="16687296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</cdr:x>
      <cdr:y>0.72396</cdr:y>
    </cdr:from>
    <cdr:to>
      <cdr:x>0.36111</cdr:x>
      <cdr:y>0.92599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57400" y="3276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Male</a:t>
          </a:r>
        </a:p>
        <a:p xmlns:a="http://schemas.openxmlformats.org/drawingml/2006/main">
          <a:r>
            <a:rPr lang="en-US" sz="1800" dirty="0" smtClean="0"/>
            <a:t>49%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0.25</cdr:x>
      <cdr:y>0.3704</cdr:y>
    </cdr:from>
    <cdr:to>
      <cdr:x>0.36111</cdr:x>
      <cdr:y>0.57243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57400" y="1676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Female</a:t>
          </a:r>
        </a:p>
        <a:p xmlns:a="http://schemas.openxmlformats.org/drawingml/2006/main">
          <a:r>
            <a:rPr lang="en-US" sz="1800" dirty="0" smtClean="0"/>
            <a:t>51%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0.71296</cdr:x>
      <cdr:y>0.28622</cdr:y>
    </cdr:from>
    <cdr:to>
      <cdr:x>0.82407</cdr:x>
      <cdr:y>0.48825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867400" y="1295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Out-of-school (204)</a:t>
          </a:r>
        </a:p>
        <a:p xmlns:a="http://schemas.openxmlformats.org/drawingml/2006/main">
          <a:r>
            <a:rPr lang="en-US" sz="1800" dirty="0" smtClean="0"/>
            <a:t>32.2%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0.7037</cdr:x>
      <cdr:y>0.74079</cdr:y>
    </cdr:from>
    <cdr:to>
      <cdr:x>1</cdr:x>
      <cdr:y>0.94283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898412" y="3352788"/>
          <a:ext cx="2483588" cy="914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 smtClean="0"/>
            <a:t>In-school (429)</a:t>
          </a:r>
        </a:p>
        <a:p xmlns:a="http://schemas.openxmlformats.org/drawingml/2006/main">
          <a:r>
            <a:rPr lang="en-US" sz="1800" dirty="0" smtClean="0"/>
            <a:t>67.8%</a:t>
          </a:r>
          <a:endParaRPr lang="en-US" sz="1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0" y="1"/>
          <a:ext cx="755576" cy="701606"/>
        </p:xfrm>
        <a:graphic>
          <a:graphicData uri="http://schemas.openxmlformats.org/presentationml/2006/ole">
            <p:oleObj spid="_x0000_s1027" r:id="rId3" imgW="1952898" imgH="1781424" progId="">
              <p:embed/>
            </p:oleObj>
          </a:graphicData>
        </a:graphic>
      </p:graphicFrame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0" y="0"/>
          <a:ext cx="827584" cy="768471"/>
        </p:xfrm>
        <a:graphic>
          <a:graphicData uri="http://schemas.openxmlformats.org/presentationml/2006/ole">
            <p:oleObj spid="_x0000_s2050" r:id="rId3" imgW="1952898" imgH="1781424" progId="">
              <p:embed/>
            </p:oleObj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E256B-705F-435A-BB8E-B2FEB6472512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8E375-6635-4A72-9036-0BCCBAB2CB6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692696"/>
            <a:ext cx="8784976" cy="2592288"/>
          </a:xfrm>
        </p:spPr>
        <p:txBody>
          <a:bodyPr>
            <a:noAutofit/>
          </a:bodyPr>
          <a:lstStyle/>
          <a:p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MOBILISING 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SUPPORT </a:t>
            </a: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DEVELOPING, IMPLEMENTING AND SUSTAINING LIVELIHOOD AND 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</a:t>
            </a: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 DEVELOPMENT 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AMONG THE YOUTH </a:t>
            </a: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GB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EKITI AND NASARAWA </a:t>
            </a:r>
            <a:r>
              <a:rPr lang="en-GB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STATES OF NIGERIA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581128"/>
            <a:ext cx="6840760" cy="208823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rgbClr val="660066"/>
                </a:solidFill>
              </a:rPr>
              <a:t>Project implemented by the </a:t>
            </a:r>
          </a:p>
          <a:p>
            <a:r>
              <a:rPr lang="en-GB" sz="3700" b="1" dirty="0" smtClean="0">
                <a:solidFill>
                  <a:srgbClr val="003300"/>
                </a:solidFill>
              </a:rPr>
              <a:t>NIGERIAN ACADEMY OF SCIENCE</a:t>
            </a:r>
          </a:p>
          <a:p>
            <a:r>
              <a:rPr lang="en-GB" dirty="0" smtClean="0">
                <a:solidFill>
                  <a:srgbClr val="660066"/>
                </a:solidFill>
              </a:rPr>
              <a:t>with the support of the</a:t>
            </a:r>
            <a:r>
              <a:rPr lang="en-GB" b="1" dirty="0" smtClean="0">
                <a:solidFill>
                  <a:srgbClr val="660066"/>
                </a:solidFill>
              </a:rPr>
              <a:t> </a:t>
            </a:r>
          </a:p>
          <a:p>
            <a:r>
              <a:rPr lang="en-GB" sz="3900" b="1" dirty="0" smtClean="0">
                <a:solidFill>
                  <a:srgbClr val="003300"/>
                </a:solidFill>
              </a:rPr>
              <a:t>FORD FOUNDATION</a:t>
            </a:r>
            <a:endParaRPr lang="en-GB" sz="3900" dirty="0">
              <a:solidFill>
                <a:srgbClr val="0033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3501008"/>
            <a:ext cx="8352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A50021"/>
                </a:solidFill>
              </a:rPr>
              <a:t>Needs Assessment Survey Findings</a:t>
            </a:r>
            <a:endParaRPr lang="en-GB" sz="4400" b="1" dirty="0">
              <a:solidFill>
                <a:srgbClr val="A5002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920880" cy="648072"/>
          </a:xfrm>
        </p:spPr>
        <p:txBody>
          <a:bodyPr>
            <a:noAutofit/>
          </a:bodyPr>
          <a:lstStyle/>
          <a:p>
            <a:pPr algn="l"/>
            <a:r>
              <a:rPr lang="en-GB" sz="4000" b="1" dirty="0" smtClean="0">
                <a:solidFill>
                  <a:srgbClr val="A50021"/>
                </a:solidFill>
              </a:rPr>
              <a:t>Progress</a:t>
            </a:r>
            <a:endParaRPr lang="en-GB" sz="4000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88632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A50021"/>
              </a:buClr>
            </a:pPr>
            <a:r>
              <a:rPr lang="en-GB" sz="3600" dirty="0" err="1" smtClean="0"/>
              <a:t>Ekiti</a:t>
            </a:r>
            <a:r>
              <a:rPr lang="en-GB" sz="3600" dirty="0" smtClean="0"/>
              <a:t> and </a:t>
            </a:r>
            <a:r>
              <a:rPr lang="en-GB" sz="3600" dirty="0" err="1" smtClean="0"/>
              <a:t>Nasarawa</a:t>
            </a:r>
            <a:r>
              <a:rPr lang="en-GB" sz="3600" dirty="0" smtClean="0"/>
              <a:t> States selected for pilot project 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Consultation visits to the Governors of the states and key policy makers in the states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Needs Assessment done in the two states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Advocacy </a:t>
            </a:r>
            <a:r>
              <a:rPr lang="en-GB" sz="3600" dirty="0" smtClean="0"/>
              <a:t>and presentation of the needs assessment findings to key </a:t>
            </a:r>
            <a:r>
              <a:rPr lang="en-GB" sz="3600" dirty="0" smtClean="0"/>
              <a:t>stakeholders in the two states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Strategic </a:t>
            </a:r>
            <a:r>
              <a:rPr lang="en-GB" sz="3600" dirty="0" smtClean="0"/>
              <a:t>Plan Committees set up in the two states after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Action plan documents prepared for each state</a:t>
            </a:r>
            <a:endParaRPr lang="en-GB" sz="3600" dirty="0" smtClean="0"/>
          </a:p>
          <a:p>
            <a:pPr>
              <a:buClr>
                <a:srgbClr val="A50021"/>
              </a:buClr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920880" cy="576064"/>
          </a:xfrm>
        </p:spPr>
        <p:txBody>
          <a:bodyPr>
            <a:noAutofit/>
          </a:bodyPr>
          <a:lstStyle/>
          <a:p>
            <a:pPr algn="l"/>
            <a:r>
              <a:rPr lang="en-GB" sz="4000" b="1" dirty="0" smtClean="0">
                <a:solidFill>
                  <a:srgbClr val="A50021"/>
                </a:solidFill>
              </a:rPr>
              <a:t>Needs Assessment</a:t>
            </a:r>
            <a:endParaRPr lang="en-GB" sz="4000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94928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A50021"/>
              </a:buClr>
              <a:buNone/>
            </a:pPr>
            <a:r>
              <a:rPr lang="en-GB" sz="2600" b="1" dirty="0" smtClean="0">
                <a:solidFill>
                  <a:srgbClr val="A50021"/>
                </a:solidFill>
              </a:rPr>
              <a:t>Objectives</a:t>
            </a:r>
          </a:p>
          <a:p>
            <a:pPr>
              <a:buClr>
                <a:srgbClr val="A50021"/>
              </a:buClr>
            </a:pPr>
            <a:r>
              <a:rPr lang="en-GB" sz="2400" b="1" dirty="0" smtClean="0"/>
              <a:t>Document </a:t>
            </a:r>
            <a:r>
              <a:rPr lang="en-GB" sz="2400" b="1" dirty="0" smtClean="0"/>
              <a:t>the socio-demographic characteristics of youths in the state </a:t>
            </a:r>
          </a:p>
          <a:p>
            <a:pPr>
              <a:buClr>
                <a:srgbClr val="A50021"/>
              </a:buClr>
            </a:pPr>
            <a:r>
              <a:rPr lang="en-GB" sz="2400" b="1" dirty="0" smtClean="0"/>
              <a:t>Assess </a:t>
            </a:r>
            <a:r>
              <a:rPr lang="en-GB" sz="2400" b="1" dirty="0" smtClean="0"/>
              <a:t>employment and occupational status of out-of- school youths in the state </a:t>
            </a:r>
          </a:p>
          <a:p>
            <a:pPr>
              <a:buClr>
                <a:srgbClr val="A50021"/>
              </a:buClr>
            </a:pPr>
            <a:r>
              <a:rPr lang="en-GB" sz="2400" b="1" dirty="0" smtClean="0"/>
              <a:t>Document </a:t>
            </a:r>
            <a:r>
              <a:rPr lang="en-GB" sz="2400" b="1" dirty="0" smtClean="0"/>
              <a:t>level of enrolment in schools in the state</a:t>
            </a:r>
          </a:p>
          <a:p>
            <a:pPr>
              <a:buClr>
                <a:srgbClr val="A50021"/>
              </a:buClr>
            </a:pPr>
            <a:r>
              <a:rPr lang="en-GB" sz="2400" b="1" dirty="0" smtClean="0"/>
              <a:t>Assess </a:t>
            </a:r>
            <a:r>
              <a:rPr lang="en-GB" sz="2400" b="1" dirty="0" smtClean="0"/>
              <a:t>the quality of science education, </a:t>
            </a:r>
            <a:r>
              <a:rPr lang="en-GB" sz="2400" b="1" dirty="0" smtClean="0"/>
              <a:t>library </a:t>
            </a:r>
            <a:r>
              <a:rPr lang="en-GB" sz="2400" b="1" dirty="0" smtClean="0"/>
              <a:t>facilities and access </a:t>
            </a:r>
            <a:r>
              <a:rPr lang="en-GB" sz="2400" b="1" dirty="0" smtClean="0"/>
              <a:t>to information, communication and technology (</a:t>
            </a:r>
            <a:r>
              <a:rPr lang="en-GB" sz="2400" b="1" dirty="0" smtClean="0"/>
              <a:t>ICT) facilities in the school system in the state.</a:t>
            </a:r>
          </a:p>
          <a:p>
            <a:pPr>
              <a:buClr>
                <a:srgbClr val="A50021"/>
              </a:buClr>
            </a:pPr>
            <a:r>
              <a:rPr lang="en-GB" sz="2400" b="1" dirty="0" smtClean="0"/>
              <a:t>Assess </a:t>
            </a:r>
            <a:r>
              <a:rPr lang="en-GB" sz="2400" b="1" dirty="0" smtClean="0"/>
              <a:t>the sexual and </a:t>
            </a:r>
            <a:r>
              <a:rPr lang="en-GB" sz="2400" b="1" dirty="0" smtClean="0"/>
              <a:t>reproductive health behaviour of the youth </a:t>
            </a:r>
            <a:r>
              <a:rPr lang="en-GB" sz="2400" b="1" dirty="0" smtClean="0"/>
              <a:t>in the </a:t>
            </a:r>
            <a:r>
              <a:rPr lang="en-GB" sz="2400" b="1" dirty="0" smtClean="0"/>
              <a:t>state, </a:t>
            </a:r>
            <a:r>
              <a:rPr lang="en-GB" sz="2400" b="1" dirty="0" smtClean="0"/>
              <a:t>including experiences with adverse reproductive health </a:t>
            </a:r>
            <a:r>
              <a:rPr lang="en-GB" sz="2400" b="1" dirty="0" smtClean="0"/>
              <a:t>outcomes </a:t>
            </a:r>
            <a:endParaRPr lang="en-GB" sz="2400" b="1" dirty="0" smtClean="0"/>
          </a:p>
          <a:p>
            <a:pPr>
              <a:buClr>
                <a:srgbClr val="A50021"/>
              </a:buClr>
            </a:pPr>
            <a:r>
              <a:rPr lang="en-GB" sz="2400" b="1" dirty="0" smtClean="0"/>
              <a:t>Assess youth </a:t>
            </a:r>
            <a:r>
              <a:rPr lang="en-GB" sz="2400" b="1" dirty="0" smtClean="0"/>
              <a:t>access to evidence-based information and services for reproductive health </a:t>
            </a:r>
          </a:p>
          <a:p>
            <a:pPr>
              <a:buClr>
                <a:srgbClr val="A50021"/>
              </a:buClr>
            </a:pPr>
            <a:r>
              <a:rPr lang="en-GB" sz="2400" b="1" dirty="0" smtClean="0"/>
              <a:t>Document </a:t>
            </a:r>
            <a:r>
              <a:rPr lang="en-GB" sz="2400" b="1" dirty="0" smtClean="0"/>
              <a:t>the nature of existing policies (if any) and </a:t>
            </a:r>
            <a:r>
              <a:rPr lang="en-GB" sz="2400" b="1" dirty="0" smtClean="0"/>
              <a:t>programmes </a:t>
            </a:r>
            <a:r>
              <a:rPr lang="en-GB" sz="2400" b="1" dirty="0" smtClean="0"/>
              <a:t>that address youth </a:t>
            </a:r>
            <a:r>
              <a:rPr lang="en-GB" sz="2400" b="1" dirty="0" smtClean="0"/>
              <a:t>development </a:t>
            </a:r>
            <a:endParaRPr lang="en-GB" sz="2400" b="1" dirty="0" smtClean="0"/>
          </a:p>
          <a:p>
            <a:pPr>
              <a:buClr>
                <a:srgbClr val="A50021"/>
              </a:buClr>
            </a:pPr>
            <a:r>
              <a:rPr lang="en-GB" sz="2400" b="1" dirty="0" smtClean="0"/>
              <a:t>Assess </a:t>
            </a:r>
            <a:r>
              <a:rPr lang="en-GB" sz="2400" b="1" dirty="0" smtClean="0"/>
              <a:t>the level of official commitment to </a:t>
            </a:r>
            <a:r>
              <a:rPr lang="en-GB" sz="2400" b="1" dirty="0" smtClean="0"/>
              <a:t>prioritising </a:t>
            </a:r>
            <a:r>
              <a:rPr lang="en-GB" sz="2400" b="1" dirty="0" smtClean="0"/>
              <a:t>youth development needs in the </a:t>
            </a:r>
            <a:r>
              <a:rPr lang="en-GB" sz="2400" b="1" dirty="0" smtClean="0"/>
              <a:t>state</a:t>
            </a:r>
            <a:endParaRPr lang="en-GB" sz="2400" b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373616" cy="28803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sz="5800" b="1" dirty="0" smtClean="0">
                <a:solidFill>
                  <a:srgbClr val="A50021"/>
                </a:solidFill>
              </a:rPr>
              <a:t>Needs Assessment Findings – </a:t>
            </a:r>
            <a:r>
              <a:rPr lang="en-GB" sz="5800" b="1" dirty="0" err="1" smtClean="0">
                <a:solidFill>
                  <a:srgbClr val="A50021"/>
                </a:solidFill>
              </a:rPr>
              <a:t>Ekiti</a:t>
            </a:r>
            <a:r>
              <a:rPr lang="en-GB" sz="5800" b="1" dirty="0" smtClean="0">
                <a:solidFill>
                  <a:srgbClr val="A50021"/>
                </a:solidFill>
              </a:rPr>
              <a:t> State</a:t>
            </a:r>
          </a:p>
          <a:p>
            <a:pPr algn="ctr">
              <a:buNone/>
            </a:pPr>
            <a:endParaRPr lang="en-GB" sz="4000" b="1" dirty="0" smtClean="0">
              <a:solidFill>
                <a:srgbClr val="660066"/>
              </a:solidFill>
            </a:endParaRPr>
          </a:p>
          <a:p>
            <a:pPr algn="ctr">
              <a:buNone/>
            </a:pPr>
            <a:r>
              <a:rPr lang="en-GB" sz="4000" b="1" dirty="0" smtClean="0">
                <a:solidFill>
                  <a:srgbClr val="660066"/>
                </a:solidFill>
              </a:rPr>
              <a:t>Highlights</a:t>
            </a:r>
            <a:endParaRPr lang="en-GB" sz="4000" dirty="0">
              <a:solidFill>
                <a:srgbClr val="660066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49006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A50021"/>
                </a:solidFill>
              </a:rPr>
              <a:t>Survey Methods 1</a:t>
            </a:r>
            <a:endParaRPr lang="en-GB" b="1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6166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A50021"/>
                </a:solidFill>
              </a:rPr>
              <a:t>Qualitative</a:t>
            </a:r>
            <a:r>
              <a:rPr lang="en-US" dirty="0" smtClean="0"/>
              <a:t>  </a:t>
            </a:r>
            <a:r>
              <a:rPr lang="en-US" dirty="0" smtClean="0"/>
              <a:t>- 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Focus Group Discussions (</a:t>
            </a:r>
            <a:r>
              <a:rPr lang="en-GB" dirty="0" smtClean="0"/>
              <a:t>26</a:t>
            </a:r>
            <a:r>
              <a:rPr lang="en-GB" dirty="0" smtClean="0"/>
              <a:t>)</a:t>
            </a:r>
            <a:r>
              <a:rPr lang="en-GB" sz="2400" dirty="0" smtClean="0"/>
              <a:t> </a:t>
            </a:r>
          </a:p>
          <a:p>
            <a:pPr lvl="1">
              <a:buClr>
                <a:srgbClr val="A50021"/>
              </a:buClr>
            </a:pPr>
            <a:r>
              <a:rPr lang="en-GB" sz="2200" dirty="0" smtClean="0"/>
              <a:t>In-school Youth </a:t>
            </a:r>
            <a:r>
              <a:rPr lang="en-GB" sz="2200" dirty="0" smtClean="0"/>
              <a:t>(</a:t>
            </a:r>
            <a:r>
              <a:rPr lang="en-GB" sz="2200" dirty="0" smtClean="0"/>
              <a:t>12)</a:t>
            </a:r>
          </a:p>
          <a:p>
            <a:pPr lvl="1">
              <a:buClr>
                <a:srgbClr val="A50021"/>
              </a:buClr>
            </a:pPr>
            <a:r>
              <a:rPr lang="en-GB" sz="2200" dirty="0" smtClean="0"/>
              <a:t>Out-of-School Youth </a:t>
            </a:r>
            <a:r>
              <a:rPr lang="en-GB" sz="2200" dirty="0" smtClean="0"/>
              <a:t>(</a:t>
            </a:r>
            <a:r>
              <a:rPr lang="en-GB" sz="2200" dirty="0" smtClean="0"/>
              <a:t>12) </a:t>
            </a:r>
          </a:p>
          <a:p>
            <a:pPr lvl="1">
              <a:buClr>
                <a:srgbClr val="A50021"/>
              </a:buClr>
            </a:pPr>
            <a:r>
              <a:rPr lang="en-GB" sz="2200" dirty="0" smtClean="0"/>
              <a:t>Physically-challenged </a:t>
            </a:r>
            <a:r>
              <a:rPr lang="en-GB" sz="2200" dirty="0" smtClean="0"/>
              <a:t>persons (2</a:t>
            </a:r>
            <a:r>
              <a:rPr lang="en-GB" sz="2200" dirty="0" smtClean="0"/>
              <a:t>)</a:t>
            </a:r>
            <a:endParaRPr lang="en-GB" sz="2200" dirty="0" smtClean="0"/>
          </a:p>
          <a:p>
            <a:pPr>
              <a:buClr>
                <a:srgbClr val="A50021"/>
              </a:buClr>
            </a:pPr>
            <a:r>
              <a:rPr lang="en-US" dirty="0" smtClean="0"/>
              <a:t>In-depth interviews  (36) </a:t>
            </a:r>
          </a:p>
          <a:p>
            <a:pPr lvl="1">
              <a:buClr>
                <a:srgbClr val="A50021"/>
              </a:buClr>
            </a:pPr>
            <a:r>
              <a:rPr lang="en-US" sz="2200" dirty="0" smtClean="0"/>
              <a:t>Key Stakeholders (12) (Commissioner, PS, Directors, NGO Heads, etc) </a:t>
            </a:r>
          </a:p>
          <a:p>
            <a:pPr lvl="1">
              <a:buClr>
                <a:srgbClr val="A50021"/>
              </a:buClr>
            </a:pPr>
            <a:r>
              <a:rPr lang="en-US" sz="2200" dirty="0" smtClean="0"/>
              <a:t>Key In-school Youths (12) </a:t>
            </a:r>
          </a:p>
          <a:p>
            <a:pPr lvl="1">
              <a:buClr>
                <a:srgbClr val="A50021"/>
              </a:buClr>
            </a:pPr>
            <a:r>
              <a:rPr lang="en-US" sz="2200" dirty="0" smtClean="0"/>
              <a:t>Key Teaching staff (12)</a:t>
            </a:r>
          </a:p>
          <a:p>
            <a:pPr>
              <a:buClr>
                <a:srgbClr val="A50021"/>
              </a:buClr>
            </a:pPr>
            <a:r>
              <a:rPr lang="en-US" dirty="0" smtClean="0"/>
              <a:t>Inventories</a:t>
            </a:r>
            <a:r>
              <a:rPr lang="en-GB" sz="1400" dirty="0" smtClean="0"/>
              <a:t> </a:t>
            </a:r>
          </a:p>
          <a:p>
            <a:pPr lvl="1">
              <a:buClr>
                <a:srgbClr val="A50021"/>
              </a:buClr>
            </a:pPr>
            <a:r>
              <a:rPr lang="en-GB" sz="2200" dirty="0" smtClean="0"/>
              <a:t>12 </a:t>
            </a:r>
            <a:r>
              <a:rPr lang="en-GB" sz="2200" dirty="0" smtClean="0"/>
              <a:t>schools (Enrolment, SSCE results, Library, ICT, Sports, </a:t>
            </a:r>
            <a:r>
              <a:rPr lang="en-GB" sz="2200" dirty="0" smtClean="0"/>
              <a:t>Laboratory) </a:t>
            </a:r>
          </a:p>
          <a:p>
            <a:pPr lvl="1">
              <a:buClr>
                <a:srgbClr val="A50021"/>
              </a:buClr>
            </a:pPr>
            <a:r>
              <a:rPr lang="en-GB" sz="2200" dirty="0" smtClean="0"/>
              <a:t>12 </a:t>
            </a:r>
            <a:r>
              <a:rPr lang="en-GB" sz="2200" dirty="0" smtClean="0"/>
              <a:t>communities (Library, ICT, Sports )	</a:t>
            </a:r>
            <a:r>
              <a:rPr lang="en-GB" sz="2200" dirty="0" smtClean="0"/>
              <a:t> </a:t>
            </a:r>
          </a:p>
          <a:p>
            <a:pPr lvl="1">
              <a:buClr>
                <a:srgbClr val="A50021"/>
              </a:buClr>
            </a:pPr>
            <a:r>
              <a:rPr lang="en-GB" sz="2200" dirty="0" smtClean="0"/>
              <a:t>Ministry </a:t>
            </a:r>
            <a:r>
              <a:rPr lang="en-GB" sz="2200" dirty="0" smtClean="0"/>
              <a:t>of Education (State Enrolment, SSCE results)</a:t>
            </a:r>
          </a:p>
          <a:p>
            <a:pPr>
              <a:buClr>
                <a:srgbClr val="A50021"/>
              </a:buClr>
            </a:pPr>
            <a:endParaRPr lang="en-US" sz="1400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634082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A50021"/>
                </a:solidFill>
              </a:rPr>
              <a:t>Survey Methods 2</a:t>
            </a:r>
            <a:endParaRPr lang="en-GB" b="1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49685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A50021"/>
                </a:solidFill>
              </a:rPr>
              <a:t>Quantitative</a:t>
            </a:r>
            <a:r>
              <a:rPr lang="en-US" dirty="0" smtClean="0"/>
              <a:t>  </a:t>
            </a:r>
            <a:r>
              <a:rPr lang="en-US" dirty="0" smtClean="0"/>
              <a:t>-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Three Senatorial Districts (</a:t>
            </a:r>
            <a:r>
              <a:rPr lang="en-US" dirty="0" err="1" smtClean="0"/>
              <a:t>Ekiti</a:t>
            </a:r>
            <a:r>
              <a:rPr lang="en-US" dirty="0" smtClean="0"/>
              <a:t> North, </a:t>
            </a:r>
            <a:r>
              <a:rPr lang="en-US" dirty="0" err="1" smtClean="0"/>
              <a:t>Ekiti</a:t>
            </a:r>
            <a:r>
              <a:rPr lang="en-US" dirty="0" smtClean="0"/>
              <a:t> South &amp; </a:t>
            </a:r>
            <a:r>
              <a:rPr lang="en-US" dirty="0" err="1" smtClean="0"/>
              <a:t>Ekiti</a:t>
            </a:r>
            <a:r>
              <a:rPr lang="en-US" dirty="0" smtClean="0"/>
              <a:t> Central)</a:t>
            </a:r>
            <a:endParaRPr lang="en-US" dirty="0" smtClean="0"/>
          </a:p>
          <a:p>
            <a:pPr>
              <a:buClr>
                <a:srgbClr val="A50021"/>
              </a:buClr>
            </a:pPr>
            <a:r>
              <a:rPr lang="en-GB" sz="3600" dirty="0" smtClean="0"/>
              <a:t>In-School Youth</a:t>
            </a:r>
            <a:endParaRPr lang="en-GB" sz="3600" dirty="0" smtClean="0"/>
          </a:p>
          <a:p>
            <a:pPr lvl="1">
              <a:buClr>
                <a:srgbClr val="A50021"/>
              </a:buClr>
            </a:pPr>
            <a:r>
              <a:rPr lang="en-GB" dirty="0" smtClean="0"/>
              <a:t>12 Schools (</a:t>
            </a:r>
            <a:r>
              <a:rPr lang="en-GB" dirty="0" smtClean="0"/>
              <a:t>JS1-3 &amp; SS1-3</a:t>
            </a:r>
            <a:r>
              <a:rPr lang="en-GB" dirty="0" smtClean="0"/>
              <a:t>)</a:t>
            </a:r>
            <a:endParaRPr lang="en-GB" dirty="0" smtClean="0"/>
          </a:p>
          <a:p>
            <a:pPr>
              <a:buClr>
                <a:srgbClr val="A50021"/>
              </a:buClr>
            </a:pPr>
            <a:r>
              <a:rPr lang="en-GB" sz="3600" dirty="0" smtClean="0"/>
              <a:t>Out-of-School Youth</a:t>
            </a:r>
            <a:endParaRPr lang="en-GB" sz="3600" dirty="0" smtClean="0"/>
          </a:p>
          <a:p>
            <a:pPr lvl="1">
              <a:buClr>
                <a:srgbClr val="A50021"/>
              </a:buClr>
            </a:pPr>
            <a:r>
              <a:rPr lang="en-GB" dirty="0" smtClean="0"/>
              <a:t>12 communities (motor </a:t>
            </a:r>
            <a:r>
              <a:rPr lang="en-GB" dirty="0" smtClean="0"/>
              <a:t>parks, barber/hair dresser shops, auto mechanic workshops</a:t>
            </a:r>
            <a:r>
              <a:rPr lang="en-GB" dirty="0" smtClean="0"/>
              <a:t>)</a:t>
            </a:r>
            <a:endParaRPr lang="en-GB" dirty="0" smtClean="0"/>
          </a:p>
          <a:p>
            <a:pPr>
              <a:buClr>
                <a:srgbClr val="A50021"/>
              </a:buClr>
            </a:pPr>
            <a:r>
              <a:rPr lang="en-GB" sz="3600" dirty="0" smtClean="0"/>
              <a:t>Science Teachers</a:t>
            </a:r>
            <a:endParaRPr lang="en-GB" sz="36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Ekiti</a:t>
            </a:r>
            <a:r>
              <a:rPr lang="en-GB" b="1" dirty="0" smtClean="0">
                <a:solidFill>
                  <a:srgbClr val="A50021"/>
                </a:solidFill>
              </a:rPr>
              <a:t> State – Findings 1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179512" y="1340768"/>
          <a:ext cx="871296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908720"/>
            <a:ext cx="1841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rgbClr val="A50021"/>
                </a:solidFill>
              </a:rPr>
              <a:t>Respondents</a:t>
            </a:r>
            <a:endParaRPr lang="en-GB" sz="2400" b="1" dirty="0">
              <a:solidFill>
                <a:srgbClr val="A5002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Ekiti</a:t>
            </a:r>
            <a:r>
              <a:rPr lang="en-GB" b="1" dirty="0" smtClean="0">
                <a:solidFill>
                  <a:srgbClr val="A50021"/>
                </a:solidFill>
              </a:rPr>
              <a:t> State – Findings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001419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A50021"/>
              </a:buClr>
            </a:pPr>
            <a:r>
              <a:rPr lang="en-US" dirty="0" smtClean="0"/>
              <a:t>Similar proportions (38.9</a:t>
            </a:r>
            <a:r>
              <a:rPr lang="en-US" dirty="0" smtClean="0"/>
              <a:t>% </a:t>
            </a:r>
            <a:r>
              <a:rPr lang="en-US" dirty="0" smtClean="0"/>
              <a:t>&amp; </a:t>
            </a:r>
            <a:r>
              <a:rPr lang="en-US" dirty="0" smtClean="0"/>
              <a:t>38.2</a:t>
            </a:r>
            <a:r>
              <a:rPr lang="en-US" dirty="0" smtClean="0"/>
              <a:t>%) </a:t>
            </a:r>
            <a:r>
              <a:rPr lang="en-US" dirty="0" smtClean="0"/>
              <a:t>of respondents were aged 14 years or below and 15 – 19 years </a:t>
            </a:r>
            <a:r>
              <a:rPr lang="en-US" dirty="0" smtClean="0"/>
              <a:t>old</a:t>
            </a:r>
            <a:endParaRPr lang="en-US" dirty="0" smtClean="0"/>
          </a:p>
          <a:p>
            <a:pPr>
              <a:buClr>
                <a:srgbClr val="A50021"/>
              </a:buClr>
            </a:pPr>
            <a:r>
              <a:rPr lang="en-US" dirty="0" smtClean="0"/>
              <a:t>The most frequently mentioned basic social development needs of youth were </a:t>
            </a:r>
          </a:p>
          <a:p>
            <a:pPr lvl="1">
              <a:buClr>
                <a:srgbClr val="A50021"/>
              </a:buClr>
            </a:pPr>
            <a:r>
              <a:rPr lang="en-US" dirty="0" smtClean="0"/>
              <a:t>education (84.7%) </a:t>
            </a:r>
          </a:p>
          <a:p>
            <a:pPr lvl="1">
              <a:buClr>
                <a:srgbClr val="A50021"/>
              </a:buClr>
            </a:pPr>
            <a:r>
              <a:rPr lang="en-US" dirty="0" smtClean="0"/>
              <a:t>employment (6.2%), </a:t>
            </a:r>
          </a:p>
          <a:p>
            <a:pPr lvl="1">
              <a:buClr>
                <a:srgbClr val="A50021"/>
              </a:buClr>
            </a:pPr>
            <a:r>
              <a:rPr lang="en-US" dirty="0" smtClean="0"/>
              <a:t>access to micro-credit (3.9%)</a:t>
            </a:r>
          </a:p>
          <a:p>
            <a:pPr lvl="1">
              <a:buClr>
                <a:srgbClr val="A50021"/>
              </a:buClr>
            </a:pPr>
            <a:r>
              <a:rPr lang="en-US" dirty="0" smtClean="0"/>
              <a:t>vocational training (3.2%). </a:t>
            </a:r>
            <a:endParaRPr lang="en-GB" dirty="0" smtClean="0"/>
          </a:p>
          <a:p>
            <a:pPr>
              <a:buClr>
                <a:srgbClr val="A50021"/>
              </a:buClr>
            </a:pPr>
            <a:r>
              <a:rPr lang="en-US" dirty="0" smtClean="0"/>
              <a:t>The </a:t>
            </a:r>
            <a:r>
              <a:rPr lang="en-US" dirty="0" smtClean="0"/>
              <a:t>youth expected the government (52.7%) or parents (42.7%) to meet these needs. </a:t>
            </a:r>
          </a:p>
          <a:p>
            <a:pPr lvl="0">
              <a:buClr>
                <a:srgbClr val="A50021"/>
              </a:buClr>
            </a:pPr>
            <a:endParaRPr lang="en-US" dirty="0" smtClean="0"/>
          </a:p>
          <a:p>
            <a:pPr lvl="0"/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Ekiti</a:t>
            </a:r>
            <a:r>
              <a:rPr lang="en-GB" b="1" dirty="0" smtClean="0">
                <a:solidFill>
                  <a:srgbClr val="A50021"/>
                </a:solidFill>
              </a:rPr>
              <a:t> State – Findings 3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1043608" y="1772816"/>
            <a:ext cx="6986736" cy="4770537"/>
            <a:chOff x="609600" y="1295400"/>
            <a:chExt cx="4784432" cy="4069840"/>
          </a:xfrm>
        </p:grpSpPr>
        <p:sp>
          <p:nvSpPr>
            <p:cNvPr id="6" name="TextBox 5"/>
            <p:cNvSpPr txBox="1"/>
            <p:nvPr/>
          </p:nvSpPr>
          <p:spPr>
            <a:xfrm>
              <a:off x="609600" y="1295400"/>
              <a:ext cx="2351529" cy="40698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200" b="1" dirty="0" smtClean="0"/>
                <a:t>Employment status (N=204)</a:t>
              </a:r>
              <a:endParaRPr lang="en-US" sz="2200" dirty="0" smtClean="0"/>
            </a:p>
            <a:p>
              <a:r>
                <a:rPr lang="en-GB" sz="2200" dirty="0" smtClean="0"/>
                <a:t>Yes</a:t>
              </a:r>
              <a:endParaRPr lang="en-US" sz="2200" dirty="0" smtClean="0"/>
            </a:p>
            <a:p>
              <a:r>
                <a:rPr lang="en-GB" sz="2200" dirty="0" smtClean="0"/>
                <a:t>No</a:t>
              </a:r>
              <a:endParaRPr lang="en-US" sz="2200" dirty="0" smtClean="0"/>
            </a:p>
            <a:p>
              <a:r>
                <a:rPr lang="en-GB" sz="2200" b="1" dirty="0" smtClean="0"/>
                <a:t>Occupational status (N=78)</a:t>
              </a:r>
              <a:endParaRPr lang="en-US" sz="2200" dirty="0" smtClean="0"/>
            </a:p>
            <a:p>
              <a:r>
                <a:rPr lang="en-GB" sz="2200" dirty="0" smtClean="0"/>
                <a:t>Artisan*</a:t>
              </a:r>
              <a:endParaRPr lang="en-US" sz="2200" dirty="0" smtClean="0"/>
            </a:p>
            <a:p>
              <a:r>
                <a:rPr lang="en-GB" sz="2200" dirty="0" smtClean="0"/>
                <a:t>Sales boy/girl</a:t>
              </a:r>
              <a:endParaRPr lang="en-US" sz="2200" dirty="0" smtClean="0"/>
            </a:p>
            <a:p>
              <a:r>
                <a:rPr lang="en-GB" sz="2200" dirty="0" smtClean="0"/>
                <a:t>Telecommunication</a:t>
              </a:r>
              <a:endParaRPr lang="en-US" sz="2200" dirty="0" smtClean="0"/>
            </a:p>
            <a:p>
              <a:r>
                <a:rPr lang="en-GB" sz="2200" dirty="0" smtClean="0"/>
                <a:t>Photography</a:t>
              </a:r>
              <a:endParaRPr lang="en-US" sz="2200" dirty="0" smtClean="0"/>
            </a:p>
            <a:p>
              <a:r>
                <a:rPr lang="en-GB" sz="2200" dirty="0" smtClean="0"/>
                <a:t>Trading</a:t>
              </a:r>
              <a:endParaRPr lang="en-US" sz="2200" dirty="0" smtClean="0"/>
            </a:p>
            <a:p>
              <a:r>
                <a:rPr lang="en-GB" sz="2200" dirty="0" smtClean="0"/>
                <a:t>Catering</a:t>
              </a:r>
              <a:endParaRPr lang="en-US" sz="2200" dirty="0" smtClean="0"/>
            </a:p>
            <a:p>
              <a:r>
                <a:rPr lang="en-GB" sz="2200" dirty="0" smtClean="0"/>
                <a:t>Carwash</a:t>
              </a:r>
              <a:endParaRPr lang="en-US" sz="2200" dirty="0" smtClean="0"/>
            </a:p>
            <a:p>
              <a:r>
                <a:rPr lang="en-GB" sz="2200" dirty="0" smtClean="0"/>
                <a:t>Others**</a:t>
              </a:r>
              <a:endParaRPr lang="en-US" sz="2200" dirty="0" smtClean="0"/>
            </a:p>
            <a:p>
              <a:r>
                <a:rPr lang="en-GB" sz="2200" dirty="0" smtClean="0"/>
                <a:t>No response</a:t>
              </a:r>
              <a:endParaRPr lang="en-US" sz="2200" dirty="0" smtClean="0"/>
            </a:p>
            <a:p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00600" y="1295400"/>
              <a:ext cx="593432" cy="40698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200" dirty="0" smtClean="0"/>
                <a:t>%</a:t>
              </a:r>
            </a:p>
            <a:p>
              <a:r>
                <a:rPr lang="en-GB" sz="2200" dirty="0" smtClean="0"/>
                <a:t>38.2</a:t>
              </a:r>
              <a:endParaRPr lang="en-US" sz="2200" dirty="0" smtClean="0"/>
            </a:p>
            <a:p>
              <a:r>
                <a:rPr lang="en-GB" sz="2200" b="1" dirty="0" smtClean="0">
                  <a:solidFill>
                    <a:srgbClr val="660066"/>
                  </a:solidFill>
                </a:rPr>
                <a:t>61.8</a:t>
              </a:r>
              <a:endParaRPr lang="en-US" sz="2200" b="1" dirty="0" smtClean="0">
                <a:solidFill>
                  <a:srgbClr val="660066"/>
                </a:solidFill>
              </a:endParaRPr>
            </a:p>
            <a:p>
              <a:r>
                <a:rPr lang="en-GB" sz="2200" b="1" dirty="0" smtClean="0"/>
                <a:t> </a:t>
              </a:r>
              <a:endParaRPr lang="en-US" sz="2200" dirty="0" smtClean="0"/>
            </a:p>
            <a:p>
              <a:r>
                <a:rPr lang="en-GB" sz="2200" dirty="0" smtClean="0"/>
                <a:t>32.1</a:t>
              </a:r>
              <a:endParaRPr lang="en-US" sz="2200" dirty="0" smtClean="0"/>
            </a:p>
            <a:p>
              <a:r>
                <a:rPr lang="en-GB" sz="2200" dirty="0" smtClean="0"/>
                <a:t>17.9</a:t>
              </a:r>
              <a:endParaRPr lang="en-US" sz="2200" dirty="0" smtClean="0"/>
            </a:p>
            <a:p>
              <a:r>
                <a:rPr lang="en-GB" sz="2200" dirty="0" smtClean="0"/>
                <a:t>5.1</a:t>
              </a:r>
              <a:endParaRPr lang="en-US" sz="2200" dirty="0" smtClean="0"/>
            </a:p>
            <a:p>
              <a:r>
                <a:rPr lang="en-GB" sz="2200" dirty="0" smtClean="0"/>
                <a:t>3.8</a:t>
              </a:r>
              <a:endParaRPr lang="en-US" sz="2200" dirty="0" smtClean="0"/>
            </a:p>
            <a:p>
              <a:r>
                <a:rPr lang="en-GB" sz="2200" dirty="0" smtClean="0"/>
                <a:t>2.6</a:t>
              </a:r>
              <a:endParaRPr lang="en-US" sz="2200" dirty="0" smtClean="0"/>
            </a:p>
            <a:p>
              <a:r>
                <a:rPr lang="en-GB" sz="2200" dirty="0" smtClean="0"/>
                <a:t>2.6</a:t>
              </a:r>
              <a:endParaRPr lang="en-US" sz="2200" dirty="0" smtClean="0"/>
            </a:p>
            <a:p>
              <a:r>
                <a:rPr lang="en-GB" sz="2200" dirty="0" smtClean="0"/>
                <a:t>6.4</a:t>
              </a:r>
              <a:endParaRPr lang="en-US" sz="2200" dirty="0" smtClean="0"/>
            </a:p>
            <a:p>
              <a:r>
                <a:rPr lang="en-GB" sz="2200" dirty="0" smtClean="0"/>
                <a:t>12.8</a:t>
              </a:r>
              <a:endParaRPr lang="en-US" sz="2200" dirty="0" smtClean="0"/>
            </a:p>
            <a:p>
              <a:r>
                <a:rPr lang="en-GB" sz="2200" dirty="0" smtClean="0"/>
                <a:t>16.7</a:t>
              </a:r>
              <a:endParaRPr lang="en-US" sz="2200" dirty="0" smtClean="0"/>
            </a:p>
            <a:p>
              <a:endParaRPr lang="en-US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539552" y="1124744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solidFill>
                  <a:srgbClr val="660066"/>
                </a:solidFill>
              </a:rPr>
              <a:t>Employment and Occupational Status of Out-of-School </a:t>
            </a:r>
            <a:r>
              <a:rPr lang="en-GB" sz="2400" b="1" dirty="0" smtClean="0">
                <a:solidFill>
                  <a:srgbClr val="660066"/>
                </a:solidFill>
              </a:rPr>
              <a:t>Youth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Ekiti</a:t>
            </a:r>
            <a:r>
              <a:rPr lang="en-GB" b="1" dirty="0" smtClean="0">
                <a:solidFill>
                  <a:srgbClr val="A50021"/>
                </a:solidFill>
              </a:rPr>
              <a:t> State – Findings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001419"/>
          </a:xfrm>
        </p:spPr>
        <p:txBody>
          <a:bodyPr>
            <a:normAutofit/>
          </a:bodyPr>
          <a:lstStyle/>
          <a:p>
            <a:pPr>
              <a:buClr>
                <a:srgbClr val="A50021"/>
              </a:buClr>
              <a:buNone/>
            </a:pPr>
            <a:r>
              <a:rPr lang="en-GB" dirty="0" smtClean="0">
                <a:solidFill>
                  <a:srgbClr val="A50021"/>
                </a:solidFill>
              </a:rPr>
              <a:t>Substance use among the youth (about 12% admitted to substance use/abuse)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Alcohol 7%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Yoyo Bitters 3%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Cigarettes 1%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Cannabis 0.5%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Cocaine/Heroin </a:t>
            </a:r>
            <a:r>
              <a:rPr lang="en-GB" i="1" dirty="0" smtClean="0"/>
              <a:t>etc </a:t>
            </a:r>
            <a:r>
              <a:rPr lang="en-GB" dirty="0" smtClean="0"/>
              <a:t>0.3%</a:t>
            </a:r>
            <a:endParaRPr lang="en-US" dirty="0" smtClean="0"/>
          </a:p>
          <a:p>
            <a:pPr>
              <a:buClr>
                <a:srgbClr val="A50021"/>
              </a:buClr>
            </a:pPr>
            <a:r>
              <a:rPr lang="en-GB" dirty="0" smtClean="0"/>
              <a:t>Glue 0.2%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Ekiti</a:t>
            </a:r>
            <a:r>
              <a:rPr lang="en-GB" b="1" dirty="0" smtClean="0">
                <a:solidFill>
                  <a:srgbClr val="A50021"/>
                </a:solidFill>
              </a:rPr>
              <a:t> State – Findings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400600"/>
          </a:xfrm>
        </p:spPr>
        <p:txBody>
          <a:bodyPr>
            <a:normAutofit fontScale="85000" lnSpcReduction="20000"/>
          </a:bodyPr>
          <a:lstStyle/>
          <a:p>
            <a:pPr>
              <a:buClr>
                <a:srgbClr val="A50021"/>
              </a:buClr>
              <a:buNone/>
            </a:pPr>
            <a:r>
              <a:rPr lang="en-GB" b="1" dirty="0" smtClean="0">
                <a:solidFill>
                  <a:srgbClr val="A50021"/>
                </a:solidFill>
              </a:rPr>
              <a:t>Reproductive Health</a:t>
            </a:r>
          </a:p>
          <a:p>
            <a:pPr>
              <a:buClr>
                <a:srgbClr val="A50021"/>
              </a:buClr>
            </a:pPr>
            <a:r>
              <a:rPr lang="en-GB" sz="3500" dirty="0" smtClean="0"/>
              <a:t>Main </a:t>
            </a:r>
            <a:r>
              <a:rPr lang="en-GB" sz="3500" dirty="0" smtClean="0"/>
              <a:t>sources of information for </a:t>
            </a:r>
            <a:r>
              <a:rPr lang="en-GB" sz="3500" dirty="0" smtClean="0"/>
              <a:t>youth on both </a:t>
            </a:r>
            <a:r>
              <a:rPr lang="en-GB" sz="3500" dirty="0" smtClean="0"/>
              <a:t>puberty (</a:t>
            </a:r>
            <a:r>
              <a:rPr lang="en-GB" sz="3500" dirty="0" smtClean="0"/>
              <a:t>53%) </a:t>
            </a:r>
            <a:r>
              <a:rPr lang="en-GB" sz="3500" dirty="0" smtClean="0"/>
              <a:t>and reproductive health (</a:t>
            </a:r>
            <a:r>
              <a:rPr lang="en-GB" sz="3500" dirty="0" smtClean="0"/>
              <a:t>56%)were </a:t>
            </a:r>
            <a:r>
              <a:rPr lang="en-GB" sz="3500" dirty="0" smtClean="0"/>
              <a:t>school </a:t>
            </a:r>
            <a:r>
              <a:rPr lang="en-GB" sz="3500" dirty="0" smtClean="0"/>
              <a:t>teachers</a:t>
            </a:r>
          </a:p>
          <a:p>
            <a:pPr>
              <a:buClr>
                <a:srgbClr val="A50021"/>
              </a:buClr>
            </a:pPr>
            <a:r>
              <a:rPr lang="en-GB" sz="3500" dirty="0" smtClean="0"/>
              <a:t>Preferred sources of information were </a:t>
            </a:r>
            <a:r>
              <a:rPr lang="en-GB" sz="3500" dirty="0" smtClean="0"/>
              <a:t>family members (</a:t>
            </a:r>
            <a:r>
              <a:rPr lang="en-GB" sz="3500" dirty="0" smtClean="0"/>
              <a:t>43%), </a:t>
            </a:r>
            <a:r>
              <a:rPr lang="en-GB" sz="3500" dirty="0" smtClean="0"/>
              <a:t>health workers (</a:t>
            </a:r>
            <a:r>
              <a:rPr lang="en-GB" sz="3500" dirty="0" smtClean="0"/>
              <a:t>13%) </a:t>
            </a:r>
            <a:r>
              <a:rPr lang="en-GB" sz="3500" dirty="0" smtClean="0"/>
              <a:t>and the media (</a:t>
            </a:r>
            <a:r>
              <a:rPr lang="en-GB" sz="3500" dirty="0" smtClean="0"/>
              <a:t>11%).</a:t>
            </a:r>
          </a:p>
          <a:p>
            <a:pPr lvl="0">
              <a:buClr>
                <a:srgbClr val="A50021"/>
              </a:buClr>
            </a:pPr>
            <a:r>
              <a:rPr lang="en-US" sz="3500" dirty="0" smtClean="0"/>
              <a:t>51%  </a:t>
            </a:r>
            <a:r>
              <a:rPr lang="en-US" sz="3500" dirty="0" smtClean="0"/>
              <a:t>felt </a:t>
            </a:r>
            <a:r>
              <a:rPr lang="en-US" sz="3500" dirty="0" smtClean="0"/>
              <a:t>they </a:t>
            </a:r>
            <a:r>
              <a:rPr lang="en-US" sz="3500" dirty="0" smtClean="0"/>
              <a:t>had sufficient information on reproductive health to lead a healthy reproductive </a:t>
            </a:r>
            <a:r>
              <a:rPr lang="en-US" sz="3500" dirty="0" smtClean="0"/>
              <a:t>life</a:t>
            </a:r>
          </a:p>
          <a:p>
            <a:pPr lvl="0">
              <a:buClr>
                <a:srgbClr val="A50021"/>
              </a:buClr>
            </a:pPr>
            <a:r>
              <a:rPr lang="en-US" sz="3500" dirty="0" smtClean="0"/>
              <a:t>67.8</a:t>
            </a:r>
            <a:r>
              <a:rPr lang="en-US" sz="3500" dirty="0" smtClean="0"/>
              <a:t>% </a:t>
            </a:r>
            <a:r>
              <a:rPr lang="en-US" sz="3500" dirty="0" smtClean="0"/>
              <a:t>had </a:t>
            </a:r>
            <a:r>
              <a:rPr lang="en-US" sz="3500" dirty="0" smtClean="0"/>
              <a:t>attended a class or seminar on reproductive health. </a:t>
            </a:r>
          </a:p>
          <a:p>
            <a:pPr lvl="0">
              <a:buClr>
                <a:srgbClr val="A50021"/>
              </a:buClr>
            </a:pPr>
            <a:r>
              <a:rPr lang="en-US" sz="3500" dirty="0" smtClean="0"/>
              <a:t>69.2% </a:t>
            </a:r>
            <a:r>
              <a:rPr lang="en-US" sz="3500" dirty="0" smtClean="0"/>
              <a:t>of such classes were organized by schools </a:t>
            </a:r>
            <a:endParaRPr lang="en-GB" sz="3500" dirty="0" smtClean="0"/>
          </a:p>
          <a:p>
            <a:pPr>
              <a:buClr>
                <a:srgbClr val="A50021"/>
              </a:buClr>
            </a:pPr>
            <a:endParaRPr lang="en-GB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648072"/>
          </a:xfrm>
        </p:spPr>
        <p:txBody>
          <a:bodyPr>
            <a:noAutofit/>
          </a:bodyPr>
          <a:lstStyle/>
          <a:p>
            <a:r>
              <a:rPr lang="en-GB" b="1" dirty="0" smtClean="0">
                <a:solidFill>
                  <a:srgbClr val="A50021"/>
                </a:solidFill>
              </a:rPr>
              <a:t>Why the Youth?</a:t>
            </a:r>
            <a:endParaRPr lang="en-GB" b="1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832648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A50021"/>
              </a:buClr>
            </a:pPr>
            <a:r>
              <a:rPr lang="en-GB" sz="3500" dirty="0" smtClean="0"/>
              <a:t>Proportion of global population aged 30 &amp; below is 50.2% </a:t>
            </a:r>
            <a:r>
              <a:rPr lang="en-GB" sz="2000" dirty="0" smtClean="0"/>
              <a:t>[</a:t>
            </a:r>
            <a:r>
              <a:rPr lang="en-GB" sz="2000" i="1" dirty="0" err="1" smtClean="0"/>
              <a:t>Euromonitor</a:t>
            </a:r>
            <a:r>
              <a:rPr lang="en-GB" sz="2000" i="1" dirty="0" smtClean="0"/>
              <a:t> International</a:t>
            </a:r>
            <a:r>
              <a:rPr lang="en-GB" sz="2000" dirty="0" smtClean="0"/>
              <a:t>]</a:t>
            </a:r>
          </a:p>
          <a:p>
            <a:pPr>
              <a:buClr>
                <a:srgbClr val="A50021"/>
              </a:buClr>
            </a:pPr>
            <a:r>
              <a:rPr lang="en-GB" sz="3500" dirty="0" smtClean="0"/>
              <a:t>The Youth are 70% of the Nigerian population</a:t>
            </a:r>
          </a:p>
          <a:p>
            <a:pPr>
              <a:buClr>
                <a:srgbClr val="A50021"/>
              </a:buClr>
            </a:pPr>
            <a:r>
              <a:rPr lang="en-GB" sz="3500" dirty="0" smtClean="0"/>
              <a:t>Nigerian Youth face enormous challenges:</a:t>
            </a:r>
          </a:p>
          <a:p>
            <a:pPr lvl="1">
              <a:buClr>
                <a:srgbClr val="A50021"/>
              </a:buClr>
            </a:pPr>
            <a:r>
              <a:rPr lang="en-GB" sz="3200" dirty="0" smtClean="0">
                <a:solidFill>
                  <a:srgbClr val="000066"/>
                </a:solidFill>
              </a:rPr>
              <a:t>poor or non-existent access to functional education 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GB" sz="30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including vocational education</a:t>
            </a:r>
            <a:r>
              <a:rPr lang="en-GB" sz="3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]</a:t>
            </a:r>
          </a:p>
          <a:p>
            <a:pPr lvl="1">
              <a:buClr>
                <a:srgbClr val="A50021"/>
              </a:buClr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high unemployment rates</a:t>
            </a:r>
          </a:p>
          <a:p>
            <a:pPr lvl="1">
              <a:buClr>
                <a:srgbClr val="A50021"/>
              </a:buClr>
            </a:pPr>
            <a:r>
              <a:rPr lang="en-GB" sz="3200" dirty="0" smtClean="0">
                <a:solidFill>
                  <a:srgbClr val="CC0000"/>
                </a:solidFill>
              </a:rPr>
              <a:t>exposure to conflicts</a:t>
            </a:r>
          </a:p>
          <a:p>
            <a:pPr lvl="1">
              <a:buClr>
                <a:srgbClr val="A50021"/>
              </a:buClr>
            </a:pPr>
            <a:r>
              <a:rPr lang="en-GB" sz="3200" dirty="0" smtClean="0">
                <a:solidFill>
                  <a:srgbClr val="000066"/>
                </a:solidFill>
              </a:rPr>
              <a:t>vulnerability to adverse sexual and reproductive health outcomes </a:t>
            </a:r>
            <a:r>
              <a:rPr lang="en-GB" sz="3000" dirty="0" smtClean="0">
                <a:solidFill>
                  <a:srgbClr val="996600"/>
                </a:solidFill>
              </a:rPr>
              <a:t>[</a:t>
            </a:r>
            <a:r>
              <a:rPr lang="en-GB" sz="3000" i="1" dirty="0" smtClean="0">
                <a:solidFill>
                  <a:srgbClr val="996600"/>
                </a:solidFill>
              </a:rPr>
              <a:t>including gender-based sexual violence</a:t>
            </a:r>
            <a:r>
              <a:rPr lang="en-GB" sz="3200" dirty="0" smtClean="0">
                <a:solidFill>
                  <a:srgbClr val="996600"/>
                </a:solidFill>
              </a:rPr>
              <a:t>]</a:t>
            </a:r>
            <a:endParaRPr lang="en-GB" sz="3000" dirty="0" smtClean="0">
              <a:solidFill>
                <a:srgbClr val="996600"/>
              </a:solidFill>
            </a:endParaRPr>
          </a:p>
          <a:p>
            <a:pPr>
              <a:buClr>
                <a:srgbClr val="A50021"/>
              </a:buClr>
            </a:pPr>
            <a:r>
              <a:rPr lang="en-GB" sz="3500" dirty="0" smtClean="0">
                <a:solidFill>
                  <a:srgbClr val="FF0000"/>
                </a:solidFill>
              </a:rPr>
              <a:t>&gt; 60</a:t>
            </a:r>
            <a:r>
              <a:rPr lang="en-GB" sz="3500" dirty="0" smtClean="0">
                <a:solidFill>
                  <a:srgbClr val="FF0000"/>
                </a:solidFill>
              </a:rPr>
              <a:t>% live below the poverty line</a:t>
            </a:r>
          </a:p>
          <a:p>
            <a:pPr>
              <a:buClr>
                <a:srgbClr val="A50021"/>
              </a:buClr>
            </a:pPr>
            <a:endParaRPr lang="en-GB" dirty="0" smtClean="0"/>
          </a:p>
          <a:p>
            <a:pPr>
              <a:buClr>
                <a:srgbClr val="A50021"/>
              </a:buClr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Ekiti</a:t>
            </a:r>
            <a:r>
              <a:rPr lang="en-GB" b="1" dirty="0" smtClean="0">
                <a:solidFill>
                  <a:srgbClr val="A50021"/>
                </a:solidFill>
              </a:rPr>
              <a:t> State – Findings 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00600"/>
          </a:xfrm>
        </p:spPr>
        <p:txBody>
          <a:bodyPr>
            <a:normAutofit lnSpcReduction="10000"/>
          </a:bodyPr>
          <a:lstStyle/>
          <a:p>
            <a:pPr>
              <a:buClr>
                <a:srgbClr val="A50021"/>
              </a:buClr>
              <a:buNone/>
            </a:pPr>
            <a:r>
              <a:rPr lang="en-GB" b="1" dirty="0" smtClean="0">
                <a:solidFill>
                  <a:srgbClr val="A50021"/>
                </a:solidFill>
              </a:rPr>
              <a:t>Education in Schools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Public secondary school enrolment: 34%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Science </a:t>
            </a:r>
            <a:r>
              <a:rPr lang="en-GB" sz="3000" dirty="0" smtClean="0"/>
              <a:t>Teacher: Science Student ratio - 1:8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52% of science teachers were male and 77% had university degrees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Number of Students with at least 5 credits and </a:t>
            </a:r>
            <a:r>
              <a:rPr lang="en-GB" sz="3000" dirty="0" smtClean="0"/>
              <a:t>above, </a:t>
            </a:r>
            <a:r>
              <a:rPr lang="en-GB" sz="3000" dirty="0" smtClean="0"/>
              <a:t>including </a:t>
            </a:r>
            <a:r>
              <a:rPr lang="en-GB" sz="3000" dirty="0" smtClean="0"/>
              <a:t>English </a:t>
            </a:r>
            <a:r>
              <a:rPr lang="en-GB" sz="3000" dirty="0" smtClean="0"/>
              <a:t>and </a:t>
            </a:r>
            <a:r>
              <a:rPr lang="en-GB" sz="3000" dirty="0" smtClean="0"/>
              <a:t>Mathematics, </a:t>
            </a:r>
            <a:r>
              <a:rPr lang="en-GB" sz="3000" dirty="0" smtClean="0"/>
              <a:t>(2009 – 2013</a:t>
            </a:r>
            <a:r>
              <a:rPr lang="en-GB" sz="3000" dirty="0" smtClean="0"/>
              <a:t>): 24% – 33% 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Students’ pass rate in </a:t>
            </a:r>
            <a:r>
              <a:rPr lang="en-GB" sz="3000" dirty="0" smtClean="0"/>
              <a:t>Mathematics – 46%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Students’ pass rate in science subjects (Biology, Chemistry &amp; Physics – 40% to 62%</a:t>
            </a:r>
            <a:endParaRPr lang="en-GB" sz="3000" dirty="0" smtClean="0"/>
          </a:p>
          <a:p>
            <a:pPr>
              <a:buClr>
                <a:srgbClr val="A50021"/>
              </a:buClr>
            </a:pPr>
            <a:endParaRPr lang="en-GB" sz="3500" dirty="0" smtClean="0"/>
          </a:p>
          <a:p>
            <a:pPr>
              <a:buClr>
                <a:srgbClr val="A50021"/>
              </a:buClr>
            </a:pPr>
            <a:endParaRPr lang="en-GB" sz="3500" dirty="0" smtClean="0"/>
          </a:p>
          <a:p>
            <a:pPr>
              <a:buClr>
                <a:srgbClr val="A50021"/>
              </a:buClr>
            </a:pPr>
            <a:endParaRPr lang="en-GB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Ekiti</a:t>
            </a:r>
            <a:r>
              <a:rPr lang="en-GB" b="1" dirty="0" smtClean="0">
                <a:solidFill>
                  <a:srgbClr val="A50021"/>
                </a:solidFill>
              </a:rPr>
              <a:t> State – Findings 7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88632"/>
          </a:xfrm>
        </p:spPr>
        <p:txBody>
          <a:bodyPr>
            <a:normAutofit fontScale="92500"/>
          </a:bodyPr>
          <a:lstStyle/>
          <a:p>
            <a:pPr>
              <a:buClr>
                <a:srgbClr val="A50021"/>
              </a:buClr>
              <a:buNone/>
            </a:pPr>
            <a:r>
              <a:rPr lang="en-GB" b="1" dirty="0" smtClean="0">
                <a:solidFill>
                  <a:srgbClr val="A50021"/>
                </a:solidFill>
              </a:rPr>
              <a:t>Education in Schools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Only 17% of schools had adequate  laboratory space and equipment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75% of schools had a ‘library’ but these were considered inadequate many schools – lacking chairs and tables, having no shelves or empty shelves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67% did not have a computer laboratory or facility; those with facilities had grossly inadequate ones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None of the schools had skills acquisition centres for vocational training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No school had a youth-friendly centre</a:t>
            </a:r>
            <a:endParaRPr lang="en-GB" dirty="0" smtClean="0"/>
          </a:p>
          <a:p>
            <a:pPr>
              <a:buClr>
                <a:srgbClr val="A50021"/>
              </a:buClr>
            </a:pPr>
            <a:endParaRPr lang="en-GB" sz="3500" dirty="0" smtClean="0"/>
          </a:p>
          <a:p>
            <a:pPr>
              <a:buClr>
                <a:srgbClr val="A50021"/>
              </a:buClr>
            </a:pPr>
            <a:endParaRPr lang="en-GB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Ekiti</a:t>
            </a:r>
            <a:r>
              <a:rPr lang="en-GB" b="1" dirty="0" smtClean="0">
                <a:solidFill>
                  <a:srgbClr val="A50021"/>
                </a:solidFill>
              </a:rPr>
              <a:t> State – Findings 8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00600"/>
          </a:xfrm>
        </p:spPr>
        <p:txBody>
          <a:bodyPr>
            <a:normAutofit/>
          </a:bodyPr>
          <a:lstStyle/>
          <a:p>
            <a:pPr>
              <a:buClr>
                <a:srgbClr val="A50021"/>
              </a:buClr>
              <a:buNone/>
            </a:pPr>
            <a:r>
              <a:rPr lang="en-GB" b="1" dirty="0" smtClean="0">
                <a:solidFill>
                  <a:srgbClr val="A50021"/>
                </a:solidFill>
              </a:rPr>
              <a:t>Facilities in Communities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Only one of the communities surveyed had a public library but it had no books, tables or chairs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No community had a public ICT facility but 5 of the 12 communities had private </a:t>
            </a:r>
            <a:r>
              <a:rPr lang="en-GB" sz="3000" dirty="0" err="1" smtClean="0"/>
              <a:t>cybercafes</a:t>
            </a:r>
            <a:endParaRPr lang="en-GB" sz="3000" dirty="0" smtClean="0"/>
          </a:p>
          <a:p>
            <a:pPr>
              <a:buClr>
                <a:srgbClr val="A50021"/>
              </a:buClr>
            </a:pPr>
            <a:r>
              <a:rPr lang="en-GB" sz="3000" dirty="0" smtClean="0"/>
              <a:t>No youth-friendly centres or specifically designated reproductive health facility in any of the communities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60% of communities had public play grounds, mostly used for football</a:t>
            </a:r>
          </a:p>
          <a:p>
            <a:pPr>
              <a:buClr>
                <a:srgbClr val="A50021"/>
              </a:buClr>
            </a:pPr>
            <a:endParaRPr lang="en-GB" sz="3000" dirty="0" smtClean="0"/>
          </a:p>
          <a:p>
            <a:pPr>
              <a:buClr>
                <a:srgbClr val="A50021"/>
              </a:buClr>
            </a:pPr>
            <a:endParaRPr lang="en-GB" sz="3500" dirty="0" smtClean="0"/>
          </a:p>
          <a:p>
            <a:pPr>
              <a:buClr>
                <a:srgbClr val="A50021"/>
              </a:buClr>
            </a:pPr>
            <a:endParaRPr lang="en-GB" sz="3500" dirty="0" smtClean="0"/>
          </a:p>
          <a:p>
            <a:pPr>
              <a:buClr>
                <a:srgbClr val="A50021"/>
              </a:buClr>
            </a:pPr>
            <a:endParaRPr lang="en-GB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Ekiti</a:t>
            </a:r>
            <a:r>
              <a:rPr lang="en-GB" b="1" dirty="0" smtClean="0">
                <a:solidFill>
                  <a:srgbClr val="A50021"/>
                </a:solidFill>
              </a:rPr>
              <a:t> State – Findings 9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00600"/>
          </a:xfrm>
        </p:spPr>
        <p:txBody>
          <a:bodyPr>
            <a:normAutofit lnSpcReduction="10000"/>
          </a:bodyPr>
          <a:lstStyle/>
          <a:p>
            <a:pPr>
              <a:buClr>
                <a:srgbClr val="A50021"/>
              </a:buClr>
              <a:buNone/>
            </a:pPr>
            <a:r>
              <a:rPr lang="en-GB" b="1" dirty="0" smtClean="0">
                <a:solidFill>
                  <a:srgbClr val="A50021"/>
                </a:solidFill>
              </a:rPr>
              <a:t>Reproductive Health Practices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Risky sexual behaviour among the youth and experiences leading to adverse outcomes of reproductive </a:t>
            </a:r>
            <a:r>
              <a:rPr lang="en-GB" sz="3000" dirty="0" smtClean="0"/>
              <a:t>health were common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knowledge of HIV transmission was </a:t>
            </a:r>
            <a:r>
              <a:rPr lang="en-GB" sz="3000" dirty="0" smtClean="0"/>
              <a:t>high but did not seem to influence their practices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Only 10% had visited a health facility in the preceding year and this was usually to government health clinic</a:t>
            </a:r>
          </a:p>
          <a:p>
            <a:pPr>
              <a:buClr>
                <a:srgbClr val="A50021"/>
              </a:buClr>
            </a:pPr>
            <a:r>
              <a:rPr lang="en-GB" sz="3000" dirty="0" smtClean="0"/>
              <a:t>37% of these visits were to consult about sexually transmitted infections</a:t>
            </a:r>
            <a:endParaRPr lang="en-GB" sz="3000" dirty="0" smtClean="0"/>
          </a:p>
          <a:p>
            <a:pPr>
              <a:buClr>
                <a:srgbClr val="A50021"/>
              </a:buClr>
            </a:pPr>
            <a:endParaRPr lang="en-GB" sz="3500" dirty="0" smtClean="0"/>
          </a:p>
          <a:p>
            <a:pPr>
              <a:buClr>
                <a:srgbClr val="A50021"/>
              </a:buClr>
            </a:pPr>
            <a:endParaRPr lang="en-GB" sz="3500" dirty="0" smtClean="0"/>
          </a:p>
          <a:p>
            <a:pPr>
              <a:buClr>
                <a:srgbClr val="A50021"/>
              </a:buClr>
            </a:pPr>
            <a:endParaRPr lang="en-GB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373616" cy="28083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sz="5800" b="1" dirty="0" smtClean="0">
                <a:solidFill>
                  <a:srgbClr val="A50021"/>
                </a:solidFill>
              </a:rPr>
              <a:t>Needs Assessment Findings – </a:t>
            </a:r>
            <a:r>
              <a:rPr lang="en-GB" sz="5800" b="1" dirty="0" err="1" smtClean="0">
                <a:solidFill>
                  <a:srgbClr val="A50021"/>
                </a:solidFill>
              </a:rPr>
              <a:t>Nasarawa</a:t>
            </a:r>
            <a:r>
              <a:rPr lang="en-GB" sz="5800" b="1" dirty="0" smtClean="0">
                <a:solidFill>
                  <a:srgbClr val="A50021"/>
                </a:solidFill>
              </a:rPr>
              <a:t> State</a:t>
            </a:r>
          </a:p>
          <a:p>
            <a:pPr algn="ctr">
              <a:buNone/>
            </a:pPr>
            <a:endParaRPr lang="en-GB" sz="4300" b="1" dirty="0" smtClean="0">
              <a:solidFill>
                <a:srgbClr val="660066"/>
              </a:solidFill>
            </a:endParaRPr>
          </a:p>
          <a:p>
            <a:pPr algn="ctr">
              <a:buNone/>
            </a:pPr>
            <a:r>
              <a:rPr lang="en-GB" sz="4300" b="1" dirty="0" smtClean="0">
                <a:solidFill>
                  <a:srgbClr val="660066"/>
                </a:solidFill>
              </a:rPr>
              <a:t>Highlights</a:t>
            </a:r>
            <a:endParaRPr lang="en-GB" sz="4300" dirty="0" smtClean="0">
              <a:solidFill>
                <a:srgbClr val="660066"/>
              </a:solidFill>
            </a:endParaRPr>
          </a:p>
          <a:p>
            <a:pPr>
              <a:buNone/>
            </a:pPr>
            <a:endParaRPr lang="en-GB" sz="5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373616" cy="21888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5400" b="1" dirty="0" smtClean="0">
                <a:solidFill>
                  <a:srgbClr val="A50021"/>
                </a:solidFill>
              </a:rPr>
              <a:t> </a:t>
            </a:r>
            <a:endParaRPr lang="en-GB" sz="5400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/>
        </p:nvGraphicFramePr>
        <p:xfrm>
          <a:off x="179512" y="759401"/>
          <a:ext cx="8964488" cy="53725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0561"/>
                <a:gridCol w="751647"/>
                <a:gridCol w="792088"/>
                <a:gridCol w="1558644"/>
                <a:gridCol w="1177660"/>
                <a:gridCol w="1224136"/>
                <a:gridCol w="936104"/>
                <a:gridCol w="1403648"/>
              </a:tblGrid>
              <a:tr h="616568">
                <a:tc rowSpan="2"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SURVEY LOCATION</a:t>
                      </a:r>
                      <a:endParaRPr lang="en-US" sz="1400" dirty="0"/>
                    </a:p>
                  </a:txBody>
                  <a:tcPr>
                    <a:solidFill>
                      <a:srgbClr val="000066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SCHOOL</a:t>
                      </a:r>
                      <a:r>
                        <a:rPr lang="en-US" sz="1400" baseline="0" dirty="0" smtClean="0"/>
                        <a:t> CATEGORIZATION</a:t>
                      </a:r>
                      <a:endParaRPr lang="en-US" sz="1400" dirty="0"/>
                    </a:p>
                  </a:txBody>
                  <a:tcPr marL="68580" marR="68580" marT="0" marB="0">
                    <a:solidFill>
                      <a:srgbClr val="00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OUT - OF SCHOOL:</a:t>
                      </a:r>
                      <a:endParaRPr lang="en-US" sz="1400" dirty="0"/>
                    </a:p>
                  </a:txBody>
                  <a:tcPr>
                    <a:solidFill>
                      <a:srgbClr val="000066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0" lang="en-US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KEY PERSONS INTERVIEWED </a:t>
                      </a:r>
                      <a:endParaRPr lang="en-US" sz="1400" dirty="0"/>
                    </a:p>
                  </a:txBody>
                  <a:tcPr>
                    <a:solidFill>
                      <a:srgbClr val="0000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PLWD</a:t>
                      </a:r>
                      <a:endParaRPr lang="en-US" sz="1400" dirty="0"/>
                    </a:p>
                  </a:txBody>
                  <a:tcP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SURVEY INSTRUMENTS</a:t>
                      </a:r>
                      <a:endParaRPr lang="en-US" sz="1400" dirty="0"/>
                    </a:p>
                  </a:txBody>
                  <a:tcPr>
                    <a:solidFill>
                      <a:srgbClr val="000066"/>
                    </a:solidFill>
                  </a:tcPr>
                </a:tc>
              </a:tr>
              <a:tr h="3028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PUBLIC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PRIVATE</a:t>
                      </a:r>
                      <a:endParaRPr lang="en-US" sz="120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*Commercial Motorcyclists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en-US" sz="1600" dirty="0" err="1" smtClean="0">
                          <a:latin typeface="Calibri"/>
                          <a:ea typeface="Calibri"/>
                          <a:cs typeface="Times New Roman"/>
                        </a:rPr>
                        <a:t>Vulcanizers</a:t>
                      </a:r>
                      <a:endParaRPr lang="en-US" sz="16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* Automobile Mechanics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*Apprentices (males &amp; females) in sundry vocations)</a:t>
                      </a:r>
                      <a:endParaRPr lang="en-U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MDAs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INTERVIEWEE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391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Calibri"/>
                          <a:cs typeface="Times New Roman"/>
                        </a:rPr>
                        <a:t>Lafia</a:t>
                      </a: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: (*NS)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MOE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Dir. Science &amp; Technical Education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latin typeface="Calibri"/>
                          <a:ea typeface="Calibri"/>
                          <a:cs typeface="Times New Roman"/>
                        </a:rPr>
                        <a:t>Represe-ntatives</a:t>
                      </a:r>
                      <a:r>
                        <a:rPr lang="en-US" sz="1600" dirty="0" smtClean="0">
                          <a:latin typeface="Calibri"/>
                          <a:ea typeface="Calibri"/>
                          <a:cs typeface="Times New Roman"/>
                        </a:rPr>
                        <a:t> of PLWD</a:t>
                      </a:r>
                      <a:r>
                        <a:rPr lang="en-US" sz="1600" baseline="30000" dirty="0" smtClean="0">
                          <a:latin typeface="Calibri"/>
                          <a:ea typeface="Calibri"/>
                          <a:cs typeface="Times New Roman"/>
                        </a:rPr>
                        <a:t>+</a:t>
                      </a:r>
                      <a:endParaRPr lang="en-US" sz="1600" baseline="30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*Questionnaire for science teachers assessment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*IDI, FGD guides for SH &amp; youth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Observational </a:t>
                      </a: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check list for RH &amp; SD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Calibri"/>
                          <a:cs typeface="Times New Roman"/>
                        </a:rPr>
                        <a:t>*Observational check list for sch. &amp; comm.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</a:tr>
              <a:tr h="3759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Calibri"/>
                          <a:cs typeface="Times New Roman"/>
                        </a:rPr>
                        <a:t>Akwanga</a:t>
                      </a: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 (**NN)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MOI &amp; Orientation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Perm. Sec.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4457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latin typeface="Calibri"/>
                          <a:ea typeface="Calibri"/>
                          <a:cs typeface="Times New Roman"/>
                        </a:rPr>
                        <a:t>Keffi</a:t>
                      </a:r>
                      <a:r>
                        <a:rPr lang="en-US" sz="2000" b="1" dirty="0">
                          <a:latin typeface="Calibri"/>
                          <a:ea typeface="Calibri"/>
                          <a:cs typeface="Times New Roman"/>
                        </a:rPr>
                        <a:t>: (***NW)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MOWA&amp;SD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Perm. Sec &amp; 2</a:t>
                      </a:r>
                      <a:r>
                        <a:rPr lang="en-US" sz="1600" baseline="0" dirty="0" smtClean="0"/>
                        <a:t> Directors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567124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MOY&amp;SD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Dir.</a:t>
                      </a:r>
                      <a:r>
                        <a:rPr lang="en-US" sz="1600" baseline="0" dirty="0" smtClean="0"/>
                        <a:t> Social Dev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  <a:tr h="1203608">
                <a:tc gridSpan="8">
                  <a:txBody>
                    <a:bodyPr/>
                    <a:lstStyle/>
                    <a:p>
                      <a:r>
                        <a:rPr kumimoji="0"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kumimoji="0" lang="en-US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Nasarawa</a:t>
                      </a:r>
                      <a:r>
                        <a:rPr kumimoji="0"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South</a:t>
                      </a:r>
                    </a:p>
                    <a:p>
                      <a:r>
                        <a:rPr kumimoji="0"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  <a:r>
                        <a:rPr kumimoji="0" lang="en-US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Nasarawa</a:t>
                      </a:r>
                      <a:r>
                        <a:rPr kumimoji="0"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North</a:t>
                      </a:r>
                    </a:p>
                    <a:p>
                      <a:r>
                        <a:rPr kumimoji="0"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***</a:t>
                      </a:r>
                      <a:r>
                        <a:rPr kumimoji="0" lang="en-US" sz="16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Nasarawa</a:t>
                      </a:r>
                      <a:r>
                        <a:rPr kumimoji="0"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West</a:t>
                      </a:r>
                    </a:p>
                    <a:p>
                      <a:r>
                        <a:rPr kumimoji="0" lang="en-US" sz="1600" b="1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Persons </a:t>
                      </a:r>
                      <a:r>
                        <a:rPr kumimoji="0"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Living With Disability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Nasarawa</a:t>
            </a:r>
            <a:r>
              <a:rPr lang="en-GB" b="1" dirty="0" smtClean="0">
                <a:solidFill>
                  <a:srgbClr val="A50021"/>
                </a:solidFill>
              </a:rPr>
              <a:t> </a:t>
            </a:r>
            <a:r>
              <a:rPr lang="en-GB" b="1" dirty="0" smtClean="0">
                <a:solidFill>
                  <a:srgbClr val="A50021"/>
                </a:solidFill>
              </a:rPr>
              <a:t>State – Findings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435280" cy="5001419"/>
          </a:xfrm>
        </p:spPr>
        <p:txBody>
          <a:bodyPr>
            <a:normAutofit lnSpcReduction="10000"/>
          </a:bodyPr>
          <a:lstStyle/>
          <a:p>
            <a:pPr>
              <a:buClr>
                <a:srgbClr val="A50021"/>
              </a:buClr>
            </a:pPr>
            <a:r>
              <a:rPr lang="en-GB" dirty="0" smtClean="0"/>
              <a:t>Survey of </a:t>
            </a:r>
            <a:r>
              <a:rPr lang="en-GB" dirty="0" smtClean="0"/>
              <a:t>556 youths </a:t>
            </a:r>
            <a:r>
              <a:rPr lang="en-GB" dirty="0" smtClean="0"/>
              <a:t>- 295 males [53 %] </a:t>
            </a:r>
            <a:r>
              <a:rPr lang="en-GB" dirty="0" smtClean="0"/>
              <a:t>and 261 </a:t>
            </a:r>
            <a:r>
              <a:rPr lang="en-GB" dirty="0" smtClean="0"/>
              <a:t>females [46%] - target </a:t>
            </a:r>
            <a:r>
              <a:rPr lang="en-GB" dirty="0" smtClean="0"/>
              <a:t>group in </a:t>
            </a:r>
            <a:r>
              <a:rPr lang="en-GB" dirty="0" smtClean="0"/>
              <a:t>schools were youth </a:t>
            </a:r>
            <a:r>
              <a:rPr lang="en-GB" dirty="0" smtClean="0"/>
              <a:t>in JS2 and SS2 </a:t>
            </a:r>
            <a:endParaRPr lang="en-GB" dirty="0" smtClean="0"/>
          </a:p>
          <a:p>
            <a:pPr>
              <a:buClr>
                <a:srgbClr val="A50021"/>
              </a:buClr>
            </a:pPr>
            <a:r>
              <a:rPr lang="en-GB" dirty="0" smtClean="0"/>
              <a:t>Mean </a:t>
            </a:r>
            <a:r>
              <a:rPr lang="en-GB" dirty="0" smtClean="0"/>
              <a:t>age </a:t>
            </a:r>
            <a:r>
              <a:rPr lang="en-GB" dirty="0" smtClean="0"/>
              <a:t>- 16.2 </a:t>
            </a:r>
            <a:r>
              <a:rPr lang="en-GB" dirty="0" smtClean="0"/>
              <a:t>± 3.7 years. </a:t>
            </a:r>
            <a:endParaRPr lang="en-GB" dirty="0" smtClean="0"/>
          </a:p>
          <a:p>
            <a:pPr>
              <a:buClr>
                <a:srgbClr val="A50021"/>
              </a:buClr>
            </a:pPr>
            <a:r>
              <a:rPr lang="en-GB" dirty="0" smtClean="0"/>
              <a:t>40.1</a:t>
            </a:r>
            <a:r>
              <a:rPr lang="en-GB" dirty="0" smtClean="0"/>
              <a:t>% </a:t>
            </a:r>
            <a:r>
              <a:rPr lang="en-GB" dirty="0" smtClean="0"/>
              <a:t>aged </a:t>
            </a:r>
            <a:r>
              <a:rPr lang="en-GB" dirty="0" smtClean="0"/>
              <a:t>15 – 19 </a:t>
            </a:r>
            <a:r>
              <a:rPr lang="en-GB" dirty="0" smtClean="0"/>
              <a:t>years, implying </a:t>
            </a:r>
            <a:r>
              <a:rPr lang="en-GB" dirty="0" smtClean="0"/>
              <a:t>that the school enrolment age in the state is high. </a:t>
            </a:r>
            <a:endParaRPr lang="en-GB" dirty="0" smtClean="0"/>
          </a:p>
          <a:p>
            <a:pPr>
              <a:buClr>
                <a:srgbClr val="A50021"/>
              </a:buClr>
            </a:pPr>
            <a:r>
              <a:rPr lang="en-GB" dirty="0" smtClean="0"/>
              <a:t>Male [57%] and female [46.9%] respondents felt that </a:t>
            </a:r>
            <a:r>
              <a:rPr lang="en-GB" dirty="0" smtClean="0"/>
              <a:t>the state government’s girl child enrolment policy is enabling the </a:t>
            </a:r>
            <a:r>
              <a:rPr lang="en-GB" dirty="0" smtClean="0"/>
              <a:t>girls to gain easier </a:t>
            </a:r>
            <a:r>
              <a:rPr lang="en-GB" dirty="0" smtClean="0"/>
              <a:t>access to education. </a:t>
            </a:r>
            <a:r>
              <a:rPr lang="en-GB" dirty="0" smtClean="0"/>
              <a:t> </a:t>
            </a:r>
            <a:endParaRPr lang="en-US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562074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Nasarawa</a:t>
            </a:r>
            <a:r>
              <a:rPr lang="en-GB" b="1" dirty="0" smtClean="0">
                <a:solidFill>
                  <a:srgbClr val="A50021"/>
                </a:solidFill>
              </a:rPr>
              <a:t> </a:t>
            </a:r>
            <a:r>
              <a:rPr lang="en-GB" b="1" dirty="0" smtClean="0">
                <a:solidFill>
                  <a:srgbClr val="A50021"/>
                </a:solidFill>
              </a:rPr>
              <a:t>State – Findings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 lnSpcReduction="10000"/>
          </a:bodyPr>
          <a:lstStyle/>
          <a:p>
            <a:pPr>
              <a:buClr>
                <a:srgbClr val="A50021"/>
              </a:buClr>
            </a:pPr>
            <a:r>
              <a:rPr lang="en-GB" dirty="0" smtClean="0"/>
              <a:t>Substance abuse reported by young persons </a:t>
            </a:r>
          </a:p>
          <a:p>
            <a:pPr lvl="1">
              <a:buClr>
                <a:srgbClr val="A50021"/>
              </a:buClr>
            </a:pPr>
            <a:r>
              <a:rPr lang="en-GB" dirty="0" smtClean="0"/>
              <a:t>(Alcohol, 3.8% Glue (2.9%), Cocaine/ Heroin 1.3%) 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Perception of the basic social development needs of the youth:</a:t>
            </a:r>
          </a:p>
          <a:p>
            <a:pPr lvl="1">
              <a:buClr>
                <a:srgbClr val="A50021"/>
              </a:buClr>
            </a:pPr>
            <a:r>
              <a:rPr lang="en-GB" dirty="0" smtClean="0"/>
              <a:t>Education 89% </a:t>
            </a:r>
          </a:p>
          <a:p>
            <a:pPr lvl="1">
              <a:buClr>
                <a:srgbClr val="A50021"/>
              </a:buClr>
            </a:pPr>
            <a:r>
              <a:rPr lang="en-GB" dirty="0" smtClean="0"/>
              <a:t>Vocational training 9% </a:t>
            </a:r>
          </a:p>
          <a:p>
            <a:pPr lvl="1">
              <a:buClr>
                <a:srgbClr val="A50021"/>
              </a:buClr>
            </a:pPr>
            <a:r>
              <a:rPr lang="en-GB" dirty="0" smtClean="0"/>
              <a:t>Employment 2% </a:t>
            </a:r>
          </a:p>
          <a:p>
            <a:pPr lvl="1">
              <a:buClr>
                <a:srgbClr val="A50021"/>
              </a:buClr>
            </a:pPr>
            <a:r>
              <a:rPr lang="en-GB" dirty="0" smtClean="0"/>
              <a:t>Access to micro credit &lt; 1% </a:t>
            </a:r>
          </a:p>
          <a:p>
            <a:pPr marL="342900" lvl="1" indent="-342900">
              <a:buClr>
                <a:srgbClr val="A50021"/>
              </a:buClr>
              <a:buFont typeface="Arial" pitchFamily="34" charset="0"/>
              <a:buChar char="•"/>
            </a:pPr>
            <a:r>
              <a:rPr lang="en-GB" sz="3200" dirty="0" smtClean="0"/>
              <a:t>More than half (52%) of the respondents did not think that enough is being done to meet the social development needs of the youth </a:t>
            </a:r>
            <a:endParaRPr lang="en-GB" sz="32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50405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Nasarawa</a:t>
            </a:r>
            <a:r>
              <a:rPr lang="en-GB" b="1" dirty="0" smtClean="0">
                <a:solidFill>
                  <a:srgbClr val="A50021"/>
                </a:solidFill>
              </a:rPr>
              <a:t> </a:t>
            </a:r>
            <a:r>
              <a:rPr lang="en-GB" b="1" dirty="0" smtClean="0">
                <a:solidFill>
                  <a:srgbClr val="A50021"/>
                </a:solidFill>
              </a:rPr>
              <a:t>State – Findings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rmAutofit lnSpcReduction="10000"/>
          </a:bodyPr>
          <a:lstStyle/>
          <a:p>
            <a:pPr lvl="0">
              <a:buClr>
                <a:srgbClr val="A50021"/>
              </a:buClr>
            </a:pPr>
            <a:r>
              <a:rPr lang="en-GB" sz="2400" dirty="0" smtClean="0"/>
              <a:t>M</a:t>
            </a:r>
            <a:r>
              <a:rPr lang="en-GB" sz="2400" dirty="0" smtClean="0"/>
              <a:t>ore </a:t>
            </a:r>
            <a:r>
              <a:rPr lang="en-GB" sz="2400" dirty="0" smtClean="0"/>
              <a:t>male science teachers (</a:t>
            </a:r>
            <a:r>
              <a:rPr lang="en-GB" sz="2400" dirty="0" smtClean="0"/>
              <a:t>51%) </a:t>
            </a:r>
            <a:r>
              <a:rPr lang="en-GB" sz="2400" dirty="0" smtClean="0"/>
              <a:t>than females (</a:t>
            </a:r>
            <a:r>
              <a:rPr lang="en-GB" sz="2400" dirty="0" smtClean="0"/>
              <a:t>49%). </a:t>
            </a:r>
          </a:p>
          <a:p>
            <a:pPr lvl="0">
              <a:buClr>
                <a:srgbClr val="A50021"/>
              </a:buClr>
            </a:pPr>
            <a:r>
              <a:rPr lang="en-GB" sz="2400" dirty="0" smtClean="0"/>
              <a:t>Majority </a:t>
            </a:r>
            <a:r>
              <a:rPr lang="en-GB" sz="2400" dirty="0" smtClean="0"/>
              <a:t>of the male science </a:t>
            </a:r>
            <a:r>
              <a:rPr lang="en-GB" sz="2400" dirty="0" smtClean="0"/>
              <a:t>teachers had university degrees (71%)</a:t>
            </a:r>
          </a:p>
          <a:p>
            <a:pPr lvl="0">
              <a:buClr>
                <a:srgbClr val="A50021"/>
              </a:buClr>
            </a:pPr>
            <a:r>
              <a:rPr lang="en-GB" sz="2400" dirty="0" smtClean="0"/>
              <a:t>The science teacher to science students’ ratio was </a:t>
            </a:r>
            <a:r>
              <a:rPr lang="en-GB" sz="2400" dirty="0" smtClean="0"/>
              <a:t>1:26</a:t>
            </a:r>
            <a:r>
              <a:rPr lang="en-GB" sz="2400" dirty="0" smtClean="0"/>
              <a:t>. </a:t>
            </a:r>
            <a:endParaRPr lang="en-GB" sz="2400" dirty="0" smtClean="0"/>
          </a:p>
          <a:p>
            <a:pPr lvl="0">
              <a:buClr>
                <a:srgbClr val="A50021"/>
              </a:buClr>
            </a:pPr>
            <a:r>
              <a:rPr lang="en-GB" sz="2400" dirty="0" smtClean="0"/>
              <a:t>More </a:t>
            </a:r>
            <a:r>
              <a:rPr lang="en-GB" sz="2400" dirty="0" smtClean="0"/>
              <a:t>female science teachers </a:t>
            </a:r>
            <a:r>
              <a:rPr lang="en-GB" sz="2400" dirty="0" smtClean="0"/>
              <a:t>had been trained </a:t>
            </a:r>
            <a:r>
              <a:rPr lang="en-GB" sz="2400" dirty="0" smtClean="0"/>
              <a:t>on </a:t>
            </a:r>
            <a:r>
              <a:rPr lang="en-GB" sz="2400" dirty="0" smtClean="0"/>
              <a:t>FLHE (62.5%)  </a:t>
            </a:r>
            <a:r>
              <a:rPr lang="en-GB" sz="2400" dirty="0" smtClean="0"/>
              <a:t>and HIV/AIDS </a:t>
            </a:r>
            <a:r>
              <a:rPr lang="en-GB" sz="2400" dirty="0" smtClean="0"/>
              <a:t>(75</a:t>
            </a:r>
            <a:r>
              <a:rPr lang="en-GB" sz="2400" dirty="0" smtClean="0"/>
              <a:t>%)</a:t>
            </a:r>
          </a:p>
          <a:p>
            <a:pPr lvl="0">
              <a:buClr>
                <a:srgbClr val="A50021"/>
              </a:buClr>
            </a:pPr>
            <a:r>
              <a:rPr lang="en-GB" sz="2400" dirty="0" smtClean="0"/>
              <a:t>More than half of the </a:t>
            </a:r>
            <a:r>
              <a:rPr lang="en-GB" sz="2400" dirty="0" smtClean="0"/>
              <a:t>youth </a:t>
            </a:r>
            <a:r>
              <a:rPr lang="en-GB" sz="2400" dirty="0" smtClean="0"/>
              <a:t>(</a:t>
            </a:r>
            <a:r>
              <a:rPr lang="en-GB" sz="2400" dirty="0" smtClean="0"/>
              <a:t>54%), </a:t>
            </a:r>
            <a:r>
              <a:rPr lang="en-GB" sz="2400" dirty="0" smtClean="0"/>
              <a:t>considered the school teacher to be the most important source of information on puberty, and </a:t>
            </a:r>
            <a:r>
              <a:rPr lang="en-GB" sz="2400" dirty="0" smtClean="0"/>
              <a:t>44% </a:t>
            </a:r>
            <a:r>
              <a:rPr lang="en-GB" sz="2400" dirty="0" smtClean="0"/>
              <a:t>considered the school teacher as the most important source of information on sexual reproductive systems of men and women. </a:t>
            </a:r>
          </a:p>
          <a:p>
            <a:pPr lvl="0">
              <a:buClr>
                <a:srgbClr val="A50021"/>
              </a:buClr>
            </a:pPr>
            <a:r>
              <a:rPr lang="en-GB" sz="2400" dirty="0" smtClean="0"/>
              <a:t>In-school </a:t>
            </a:r>
            <a:r>
              <a:rPr lang="en-GB" sz="2400" dirty="0" smtClean="0"/>
              <a:t>youth prefer to get information on sexual reproductive health from family </a:t>
            </a:r>
            <a:r>
              <a:rPr lang="en-GB" sz="2400" dirty="0" smtClean="0"/>
              <a:t>members:</a:t>
            </a:r>
          </a:p>
          <a:p>
            <a:pPr lvl="1">
              <a:buClr>
                <a:srgbClr val="A50021"/>
              </a:buClr>
            </a:pPr>
            <a:r>
              <a:rPr lang="en-GB" sz="2200" dirty="0" smtClean="0"/>
              <a:t>mother (28%) </a:t>
            </a:r>
          </a:p>
          <a:p>
            <a:pPr lvl="1">
              <a:buClr>
                <a:srgbClr val="A50021"/>
              </a:buClr>
            </a:pPr>
            <a:r>
              <a:rPr lang="en-GB" sz="2200" dirty="0" smtClean="0"/>
              <a:t>father (6%) </a:t>
            </a:r>
          </a:p>
          <a:p>
            <a:pPr lvl="1">
              <a:buClr>
                <a:srgbClr val="A50021"/>
              </a:buClr>
            </a:pPr>
            <a:r>
              <a:rPr lang="en-GB" sz="2200" dirty="0" smtClean="0"/>
              <a:t>brother</a:t>
            </a:r>
            <a:r>
              <a:rPr lang="en-GB" sz="2200" dirty="0" smtClean="0"/>
              <a:t>, </a:t>
            </a:r>
            <a:r>
              <a:rPr lang="en-GB" sz="2200" dirty="0" smtClean="0"/>
              <a:t>sister and </a:t>
            </a:r>
            <a:r>
              <a:rPr lang="en-GB" sz="2200" dirty="0" smtClean="0"/>
              <a:t>other family </a:t>
            </a:r>
            <a:r>
              <a:rPr lang="en-GB" sz="2200" dirty="0" smtClean="0"/>
              <a:t>members (5%). </a:t>
            </a:r>
            <a:endParaRPr lang="en-US" sz="22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50405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Nasarawa</a:t>
            </a:r>
            <a:r>
              <a:rPr lang="en-GB" b="1" dirty="0" smtClean="0">
                <a:solidFill>
                  <a:srgbClr val="A50021"/>
                </a:solidFill>
              </a:rPr>
              <a:t> </a:t>
            </a:r>
            <a:r>
              <a:rPr lang="en-GB" b="1" dirty="0" smtClean="0">
                <a:solidFill>
                  <a:srgbClr val="A50021"/>
                </a:solidFill>
              </a:rPr>
              <a:t>State – Findings 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rmAutofit/>
          </a:bodyPr>
          <a:lstStyle/>
          <a:p>
            <a:pPr lvl="0">
              <a:buClr>
                <a:srgbClr val="A50021"/>
              </a:buClr>
            </a:pPr>
            <a:r>
              <a:rPr lang="en-GB" sz="2600" dirty="0" smtClean="0"/>
              <a:t>High unemployment </a:t>
            </a:r>
            <a:r>
              <a:rPr lang="en-GB" sz="2600" dirty="0" smtClean="0"/>
              <a:t>noted </a:t>
            </a:r>
            <a:r>
              <a:rPr lang="en-GB" sz="2600" dirty="0" smtClean="0"/>
              <a:t>among the out- of- school </a:t>
            </a:r>
            <a:r>
              <a:rPr lang="en-GB" sz="2600" dirty="0" smtClean="0"/>
              <a:t>youth</a:t>
            </a:r>
            <a:endParaRPr lang="en-GB" sz="2600" dirty="0" smtClean="0"/>
          </a:p>
          <a:p>
            <a:pPr lvl="0">
              <a:buClr>
                <a:srgbClr val="A50021"/>
              </a:buClr>
            </a:pPr>
            <a:r>
              <a:rPr lang="en-GB" sz="2600" dirty="0" smtClean="0"/>
              <a:t>Pass rate in </a:t>
            </a:r>
            <a:r>
              <a:rPr lang="en-GB" sz="2600" dirty="0" smtClean="0"/>
              <a:t>science </a:t>
            </a:r>
            <a:r>
              <a:rPr lang="en-GB" sz="2600" dirty="0" smtClean="0"/>
              <a:t>subjects </a:t>
            </a:r>
            <a:r>
              <a:rPr lang="en-GB" sz="2600" dirty="0" smtClean="0"/>
              <a:t>was </a:t>
            </a:r>
            <a:r>
              <a:rPr lang="en-GB" sz="2600" dirty="0" smtClean="0"/>
              <a:t>low</a:t>
            </a:r>
          </a:p>
          <a:p>
            <a:pPr lvl="0">
              <a:buClr>
                <a:srgbClr val="A50021"/>
              </a:buClr>
            </a:pPr>
            <a:r>
              <a:rPr lang="en-GB" sz="2600" dirty="0" smtClean="0"/>
              <a:t>Many teachers had not been trained in </a:t>
            </a:r>
            <a:r>
              <a:rPr lang="en-GB" sz="2600" dirty="0" smtClean="0"/>
              <a:t>Family Life Health Education (FLHE) and Human Immunodeficiency Virus (HIV) prevention and control measures.</a:t>
            </a:r>
          </a:p>
          <a:p>
            <a:pPr lvl="0">
              <a:buClr>
                <a:srgbClr val="A50021"/>
              </a:buClr>
            </a:pPr>
            <a:r>
              <a:rPr lang="en-GB" sz="2600" dirty="0" smtClean="0"/>
              <a:t> N</a:t>
            </a:r>
            <a:r>
              <a:rPr lang="en-GB" sz="2600" dirty="0" smtClean="0"/>
              <a:t>o </a:t>
            </a:r>
            <a:r>
              <a:rPr lang="en-GB" sz="2600" dirty="0" smtClean="0"/>
              <a:t>curriculum for FLHE in schools</a:t>
            </a:r>
          </a:p>
          <a:p>
            <a:pPr lvl="0">
              <a:buClr>
                <a:srgbClr val="A50021"/>
              </a:buClr>
            </a:pPr>
            <a:r>
              <a:rPr lang="en-GB" sz="2600" dirty="0" smtClean="0"/>
              <a:t>Teachers were the commonest source of information for students on many issues like Reproductive Health, sexuality education </a:t>
            </a:r>
            <a:r>
              <a:rPr lang="en-GB" sz="2600" dirty="0" smtClean="0"/>
              <a:t>etc</a:t>
            </a:r>
            <a:endParaRPr lang="en-GB" sz="2600" dirty="0" smtClean="0"/>
          </a:p>
          <a:p>
            <a:pPr lvl="0">
              <a:buClr>
                <a:srgbClr val="A50021"/>
              </a:buClr>
            </a:pPr>
            <a:r>
              <a:rPr lang="en-GB" sz="2600" dirty="0" smtClean="0"/>
              <a:t>Students prefer this information to come from mothers and other family members</a:t>
            </a:r>
            <a:endParaRPr lang="en-GB" sz="2600" dirty="0" smtClean="0"/>
          </a:p>
          <a:p>
            <a:pPr lvl="0">
              <a:buClr>
                <a:srgbClr val="A50021"/>
              </a:buClr>
            </a:pPr>
            <a:r>
              <a:rPr lang="en-GB" sz="2600" dirty="0" smtClean="0"/>
              <a:t>Few teachers reported attending continuing/update </a:t>
            </a:r>
            <a:r>
              <a:rPr lang="en-GB" sz="2600" dirty="0" smtClean="0"/>
              <a:t>educational </a:t>
            </a:r>
            <a:r>
              <a:rPr lang="en-GB" sz="2600" dirty="0" smtClean="0"/>
              <a:t>activities in the </a:t>
            </a:r>
            <a:r>
              <a:rPr lang="en-GB" sz="2600" dirty="0" smtClean="0"/>
              <a:t>preceding </a:t>
            </a:r>
            <a:r>
              <a:rPr lang="en-GB" sz="2600" dirty="0" smtClean="0"/>
              <a:t>3 years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8136904" cy="648072"/>
          </a:xfrm>
        </p:spPr>
        <p:txBody>
          <a:bodyPr>
            <a:normAutofit/>
          </a:bodyPr>
          <a:lstStyle/>
          <a:p>
            <a:pPr algn="l"/>
            <a:r>
              <a:rPr lang="en-GB" sz="3400" b="1" dirty="0" smtClean="0">
                <a:solidFill>
                  <a:srgbClr val="A50021"/>
                </a:solidFill>
              </a:rPr>
              <a:t>THE NIGERIAN </a:t>
            </a:r>
            <a:r>
              <a:rPr lang="en-GB" sz="3400" b="1" dirty="0" smtClean="0">
                <a:solidFill>
                  <a:srgbClr val="A50021"/>
                </a:solidFill>
              </a:rPr>
              <a:t>ACADEMY OF </a:t>
            </a:r>
            <a:r>
              <a:rPr lang="en-GB" sz="3400" b="1" dirty="0" smtClean="0">
                <a:solidFill>
                  <a:srgbClr val="A50021"/>
                </a:solidFill>
              </a:rPr>
              <a:t>SCIENCE (NAS)  </a:t>
            </a:r>
            <a:endParaRPr lang="en-GB" sz="3400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1760" y="908720"/>
            <a:ext cx="6552728" cy="5688632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A50021"/>
              </a:buClr>
            </a:pPr>
            <a:r>
              <a:rPr lang="en-GB" sz="3500" b="1" dirty="0" smtClean="0"/>
              <a:t>U</a:t>
            </a:r>
            <a:r>
              <a:rPr lang="en-GB" sz="3500" b="1" dirty="0" smtClean="0"/>
              <a:t>niquely </a:t>
            </a:r>
            <a:r>
              <a:rPr lang="en-GB" sz="3500" b="1" dirty="0" smtClean="0"/>
              <a:t>positioned to bring scientific knowledge to bear on the </a:t>
            </a:r>
            <a:r>
              <a:rPr lang="en-GB" sz="3500" b="1" dirty="0" smtClean="0"/>
              <a:t>policies &amp; strategic </a:t>
            </a:r>
            <a:r>
              <a:rPr lang="en-GB" sz="3500" b="1" dirty="0" smtClean="0"/>
              <a:t>direction of the </a:t>
            </a:r>
            <a:r>
              <a:rPr lang="en-GB" sz="3500" b="1" dirty="0" smtClean="0"/>
              <a:t>nation </a:t>
            </a:r>
          </a:p>
          <a:p>
            <a:pPr>
              <a:buClr>
                <a:srgbClr val="A50021"/>
              </a:buClr>
            </a:pPr>
            <a:r>
              <a:rPr lang="en-GB" sz="3500" b="1" dirty="0" smtClean="0"/>
              <a:t>Dedicated </a:t>
            </a:r>
            <a:r>
              <a:rPr lang="en-GB" sz="3500" b="1" dirty="0" smtClean="0"/>
              <a:t>to the development and advancement of science, </a:t>
            </a:r>
            <a:r>
              <a:rPr lang="en-GB" sz="3500" b="1" dirty="0" smtClean="0"/>
              <a:t>technology &amp; </a:t>
            </a:r>
            <a:r>
              <a:rPr lang="en-GB" sz="3500" b="1" dirty="0" smtClean="0"/>
              <a:t>innovation in </a:t>
            </a:r>
            <a:r>
              <a:rPr lang="en-GB" sz="3500" b="1" dirty="0" smtClean="0"/>
              <a:t>Nigeria</a:t>
            </a:r>
          </a:p>
          <a:p>
            <a:pPr>
              <a:buClr>
                <a:srgbClr val="A50021"/>
              </a:buClr>
            </a:pPr>
            <a:r>
              <a:rPr lang="en-GB" sz="3500" b="1" dirty="0" smtClean="0"/>
              <a:t>Promoting </a:t>
            </a:r>
            <a:r>
              <a:rPr lang="en-GB" sz="3500" b="1" dirty="0" smtClean="0"/>
              <a:t>the growth, acquisition and dissemination of scientific knowledge </a:t>
            </a:r>
            <a:r>
              <a:rPr lang="en-GB" sz="3500" b="1" dirty="0" smtClean="0"/>
              <a:t>in Nigeria and beyond</a:t>
            </a:r>
          </a:p>
          <a:p>
            <a:pPr>
              <a:buClr>
                <a:srgbClr val="A50021"/>
              </a:buClr>
            </a:pPr>
            <a:r>
              <a:rPr lang="en-GB" sz="3500" b="1" dirty="0" smtClean="0"/>
              <a:t>Facilitating the </a:t>
            </a:r>
            <a:r>
              <a:rPr lang="en-GB" sz="3500" b="1" dirty="0" smtClean="0"/>
              <a:t>use </a:t>
            </a:r>
            <a:r>
              <a:rPr lang="en-GB" sz="3500" b="1" dirty="0" smtClean="0"/>
              <a:t>of new knowledge in </a:t>
            </a:r>
            <a:r>
              <a:rPr lang="en-GB" sz="3500" b="1" dirty="0" smtClean="0"/>
              <a:t>the solution of major problems of national interest.  </a:t>
            </a:r>
          </a:p>
          <a:p>
            <a:pPr>
              <a:buClr>
                <a:srgbClr val="A50021"/>
              </a:buClr>
            </a:pPr>
            <a:endParaRPr lang="en-GB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79512" y="2708919"/>
          <a:ext cx="2304256" cy="2139666"/>
        </p:xfrm>
        <a:graphic>
          <a:graphicData uri="http://schemas.openxmlformats.org/presentationml/2006/ole">
            <p:oleObj spid="_x0000_s4098" r:id="rId3" imgW="1952898" imgH="1781424" progId="">
              <p:embed/>
            </p:oleObj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50405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Nasarawa</a:t>
            </a:r>
            <a:r>
              <a:rPr lang="en-GB" b="1" dirty="0" smtClean="0">
                <a:solidFill>
                  <a:srgbClr val="A50021"/>
                </a:solidFill>
              </a:rPr>
              <a:t> </a:t>
            </a:r>
            <a:r>
              <a:rPr lang="en-GB" b="1" dirty="0" smtClean="0">
                <a:solidFill>
                  <a:srgbClr val="A50021"/>
                </a:solidFill>
              </a:rPr>
              <a:t>State – Findings 5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Infrastructure for </a:t>
            </a:r>
            <a:r>
              <a:rPr lang="en-GB" sz="2300" dirty="0" smtClean="0"/>
              <a:t>studying </a:t>
            </a:r>
            <a:r>
              <a:rPr lang="en-GB" sz="2300" dirty="0" smtClean="0"/>
              <a:t>and </a:t>
            </a:r>
            <a:r>
              <a:rPr lang="en-GB" sz="2300" dirty="0" smtClean="0"/>
              <a:t>teaching science inadequate </a:t>
            </a:r>
            <a:r>
              <a:rPr lang="en-GB" sz="2300" i="1" dirty="0" smtClean="0"/>
              <a:t>e.g. </a:t>
            </a:r>
            <a:r>
              <a:rPr lang="en-GB" sz="2300" dirty="0" smtClean="0"/>
              <a:t>laboratory and </a:t>
            </a:r>
            <a:r>
              <a:rPr lang="en-GB" sz="2300" dirty="0" smtClean="0"/>
              <a:t>library facilities (particularly </a:t>
            </a:r>
            <a:r>
              <a:rPr lang="en-GB" sz="2300" dirty="0" smtClean="0"/>
              <a:t>in the public </a:t>
            </a:r>
            <a:r>
              <a:rPr lang="en-GB" sz="2300" dirty="0" smtClean="0"/>
              <a:t>schools)</a:t>
            </a:r>
            <a:endParaRPr lang="en-GB" sz="2300" dirty="0" smtClean="0"/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Access to ICT facilities among the in-school </a:t>
            </a:r>
            <a:r>
              <a:rPr lang="en-GB" sz="2300" dirty="0" smtClean="0"/>
              <a:t>youth </a:t>
            </a:r>
            <a:r>
              <a:rPr lang="en-GB" sz="2300" dirty="0" smtClean="0"/>
              <a:t>highly inadequate. 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Infrastructure for social development (skills acquisition, empowerment, decision </a:t>
            </a:r>
            <a:r>
              <a:rPr lang="en-GB" sz="2300" dirty="0" smtClean="0"/>
              <a:t>making) were minimal </a:t>
            </a:r>
            <a:r>
              <a:rPr lang="en-GB" sz="2300" dirty="0" smtClean="0"/>
              <a:t>or nonexistent in </a:t>
            </a:r>
            <a:r>
              <a:rPr lang="en-GB" sz="2300" dirty="0" smtClean="0"/>
              <a:t>schools</a:t>
            </a:r>
            <a:r>
              <a:rPr lang="en-GB" sz="2300" dirty="0" smtClean="0"/>
              <a:t>. 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Inability </a:t>
            </a:r>
            <a:r>
              <a:rPr lang="en-GB" sz="2300" dirty="0" smtClean="0"/>
              <a:t>to obtain life and transferable skills (decision making, goal setting, negotiation, time management) was </a:t>
            </a:r>
            <a:r>
              <a:rPr lang="en-GB" sz="2300" dirty="0" smtClean="0"/>
              <a:t>also an </a:t>
            </a:r>
            <a:r>
              <a:rPr lang="en-GB" sz="2300" dirty="0" smtClean="0"/>
              <a:t>issue among the out of school youth 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Skill empowerment programmes were reported to have been set up but are not sustained </a:t>
            </a:r>
            <a:r>
              <a:rPr lang="en-GB" sz="2300" dirty="0" smtClean="0"/>
              <a:t>(many are no longer functional)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Risky </a:t>
            </a:r>
            <a:r>
              <a:rPr lang="en-GB" sz="2300" dirty="0" smtClean="0"/>
              <a:t>sexual behaviours among the youth and experiences leading to adverse </a:t>
            </a:r>
            <a:r>
              <a:rPr lang="en-GB" sz="2300" dirty="0" smtClean="0"/>
              <a:t> reproductive </a:t>
            </a:r>
            <a:r>
              <a:rPr lang="en-GB" sz="2300" dirty="0" smtClean="0"/>
              <a:t>health </a:t>
            </a:r>
            <a:r>
              <a:rPr lang="en-GB" sz="2300" dirty="0" smtClean="0"/>
              <a:t>outcome (e.g</a:t>
            </a:r>
            <a:r>
              <a:rPr lang="en-GB" sz="2300" dirty="0" smtClean="0"/>
              <a:t>. sexual relationships, </a:t>
            </a:r>
            <a:r>
              <a:rPr lang="en-GB" sz="2300" dirty="0" smtClean="0"/>
              <a:t>unplanned pregnancies</a:t>
            </a:r>
            <a:r>
              <a:rPr lang="en-GB" sz="2300" dirty="0" smtClean="0"/>
              <a:t>, </a:t>
            </a:r>
            <a:r>
              <a:rPr lang="en-GB" sz="2300" dirty="0" smtClean="0"/>
              <a:t>abortion and </a:t>
            </a:r>
            <a:r>
              <a:rPr lang="en-GB" sz="2300" dirty="0" smtClean="0"/>
              <a:t>unwillingness to go for HIV testing) were </a:t>
            </a:r>
            <a:r>
              <a:rPr lang="en-GB" sz="2300" dirty="0" smtClean="0"/>
              <a:t>prevalent</a:t>
            </a:r>
            <a:endParaRPr lang="en-GB" sz="2300" dirty="0" smtClean="0"/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P</a:t>
            </a:r>
            <a:r>
              <a:rPr lang="en-GB" sz="2300" dirty="0" smtClean="0"/>
              <a:t>oor </a:t>
            </a:r>
            <a:r>
              <a:rPr lang="en-GB" sz="2300" dirty="0" smtClean="0"/>
              <a:t>knowledge of contraceptive methods by the </a:t>
            </a:r>
            <a:r>
              <a:rPr lang="en-GB" sz="2300" dirty="0" smtClean="0"/>
              <a:t>youth</a:t>
            </a:r>
            <a:endParaRPr lang="en-GB" sz="2300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50405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err="1" smtClean="0">
                <a:solidFill>
                  <a:srgbClr val="A50021"/>
                </a:solidFill>
              </a:rPr>
              <a:t>Nasarawa</a:t>
            </a:r>
            <a:r>
              <a:rPr lang="en-GB" b="1" dirty="0" smtClean="0">
                <a:solidFill>
                  <a:srgbClr val="A50021"/>
                </a:solidFill>
              </a:rPr>
              <a:t> </a:t>
            </a:r>
            <a:r>
              <a:rPr lang="en-GB" b="1" dirty="0" smtClean="0">
                <a:solidFill>
                  <a:srgbClr val="A50021"/>
                </a:solidFill>
              </a:rPr>
              <a:t>State – Findings 6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Rate of utilization </a:t>
            </a:r>
            <a:r>
              <a:rPr lang="en-GB" sz="2300" dirty="0" smtClean="0"/>
              <a:t>of health facilities </a:t>
            </a:r>
            <a:r>
              <a:rPr lang="en-GB" sz="2300" dirty="0" smtClean="0"/>
              <a:t>low among </a:t>
            </a:r>
            <a:r>
              <a:rPr lang="en-GB" sz="2300" dirty="0" smtClean="0"/>
              <a:t>the </a:t>
            </a:r>
            <a:r>
              <a:rPr lang="en-GB" sz="2300" dirty="0" smtClean="0"/>
              <a:t>youth.</a:t>
            </a:r>
            <a:endParaRPr lang="en-GB" sz="2300" dirty="0" smtClean="0"/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People with disabilities reported not </a:t>
            </a:r>
            <a:r>
              <a:rPr lang="en-GB" sz="2300" dirty="0" smtClean="0"/>
              <a:t>being </a:t>
            </a:r>
            <a:r>
              <a:rPr lang="en-GB" sz="2300" dirty="0" smtClean="0"/>
              <a:t>involved in policy/decision </a:t>
            </a:r>
            <a:r>
              <a:rPr lang="en-GB" sz="2300" dirty="0" smtClean="0"/>
              <a:t>making, </a:t>
            </a:r>
            <a:r>
              <a:rPr lang="en-GB" sz="2300" dirty="0" smtClean="0"/>
              <a:t>especially on issues affecting them. 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Absence of well-articulated social development programmes for out of school </a:t>
            </a:r>
            <a:r>
              <a:rPr lang="en-GB" sz="2300" dirty="0" smtClean="0"/>
              <a:t>youth</a:t>
            </a:r>
            <a:endParaRPr lang="en-GB" sz="2300" dirty="0" smtClean="0"/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In </a:t>
            </a:r>
            <a:r>
              <a:rPr lang="en-GB" sz="2300" dirty="0" smtClean="0"/>
              <a:t> the public </a:t>
            </a:r>
            <a:r>
              <a:rPr lang="en-GB" sz="2300" dirty="0" smtClean="0"/>
              <a:t>schools visited, the only social development/recreational activity was football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Involvement  of </a:t>
            </a:r>
            <a:r>
              <a:rPr lang="en-GB" sz="2300" dirty="0" smtClean="0"/>
              <a:t>youth </a:t>
            </a:r>
            <a:r>
              <a:rPr lang="en-GB" sz="2300" dirty="0" smtClean="0"/>
              <a:t>in development of empowerment schemes was </a:t>
            </a:r>
            <a:r>
              <a:rPr lang="en-GB" sz="2300" dirty="0" smtClean="0"/>
              <a:t>inadequate</a:t>
            </a:r>
            <a:endParaRPr lang="en-GB" sz="2300" dirty="0" smtClean="0"/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Development </a:t>
            </a:r>
            <a:r>
              <a:rPr lang="en-GB" sz="2300" dirty="0" smtClean="0"/>
              <a:t>scheme for the young persons were </a:t>
            </a:r>
            <a:r>
              <a:rPr lang="en-GB" sz="2300" dirty="0" smtClean="0"/>
              <a:t>accessible only </a:t>
            </a:r>
            <a:r>
              <a:rPr lang="en-GB" sz="2300" dirty="0" smtClean="0"/>
              <a:t>in the state capital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Female </a:t>
            </a:r>
            <a:r>
              <a:rPr lang="en-GB" sz="2300" dirty="0" smtClean="0"/>
              <a:t>students’ </a:t>
            </a:r>
            <a:r>
              <a:rPr lang="en-GB" sz="2300" dirty="0" smtClean="0"/>
              <a:t>overall  performance </a:t>
            </a:r>
            <a:r>
              <a:rPr lang="en-GB" sz="2300" dirty="0" smtClean="0"/>
              <a:t>at </a:t>
            </a:r>
            <a:r>
              <a:rPr lang="en-GB" sz="2300" dirty="0" smtClean="0"/>
              <a:t>WASSCE/GCE examination was </a:t>
            </a:r>
            <a:r>
              <a:rPr lang="en-GB" sz="2300" dirty="0" smtClean="0"/>
              <a:t>poorer than in </a:t>
            </a:r>
            <a:r>
              <a:rPr lang="en-GB" sz="2300" dirty="0" smtClean="0"/>
              <a:t>male students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300" dirty="0" smtClean="0"/>
              <a:t>Affirmative </a:t>
            </a:r>
            <a:r>
              <a:rPr lang="en-GB" sz="2300" dirty="0" smtClean="0"/>
              <a:t>action </a:t>
            </a:r>
            <a:r>
              <a:rPr lang="en-GB" sz="2300" dirty="0" smtClean="0"/>
              <a:t>by relevant </a:t>
            </a:r>
            <a:r>
              <a:rPr lang="en-GB" sz="2300" dirty="0" smtClean="0"/>
              <a:t>stakeholders to engage or patronize the youth </a:t>
            </a:r>
            <a:r>
              <a:rPr lang="en-GB" sz="2300" dirty="0" smtClean="0"/>
              <a:t>that have passed through government </a:t>
            </a:r>
            <a:r>
              <a:rPr lang="en-GB" sz="2300" dirty="0" smtClean="0"/>
              <a:t>skills empowerment programmes non-existent</a:t>
            </a:r>
            <a:endParaRPr lang="en-GB" sz="2300" dirty="0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988840"/>
            <a:ext cx="8373616" cy="21888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5400" b="1" dirty="0" smtClean="0">
                <a:solidFill>
                  <a:srgbClr val="A50021"/>
                </a:solidFill>
              </a:rPr>
              <a:t>Recommendations</a:t>
            </a:r>
            <a:endParaRPr lang="en-GB" sz="5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50405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A50021"/>
                </a:solidFill>
              </a:rPr>
              <a:t>Social Development Issues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States should establish mechanisms to obtain appropriate data on school enrolment and other parameters especially private schools.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Adequate </a:t>
            </a:r>
            <a:r>
              <a:rPr lang="en-GB" sz="2800" dirty="0" smtClean="0"/>
              <a:t>provision of ICT facilities to encourage computer based learning for in-school youth to approximate with current developmental best practises.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Adequate </a:t>
            </a:r>
            <a:r>
              <a:rPr lang="en-GB" sz="2800" dirty="0" smtClean="0"/>
              <a:t>provision of science laboratories to promote science education.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Adequate </a:t>
            </a:r>
            <a:r>
              <a:rPr lang="en-GB" sz="2800" dirty="0" smtClean="0"/>
              <a:t>provision of libraries with relevant materials to enhance reading and learning</a:t>
            </a:r>
            <a:r>
              <a:rPr lang="en-GB" sz="2800" dirty="0" smtClean="0"/>
              <a:t>.</a:t>
            </a:r>
          </a:p>
          <a:p>
            <a:pPr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Vocational training facilities should be provided in </a:t>
            </a:r>
            <a:r>
              <a:rPr lang="en-GB" sz="2800" dirty="0" smtClean="0"/>
              <a:t>schools</a:t>
            </a:r>
            <a:endParaRPr lang="en-GB" sz="2800" dirty="0" smtClean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50405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A50021"/>
                </a:solidFill>
              </a:rPr>
              <a:t>Social Development Issues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600" dirty="0" smtClean="0"/>
              <a:t>Prevention </a:t>
            </a:r>
            <a:r>
              <a:rPr lang="en-GB" sz="2600" dirty="0" smtClean="0"/>
              <a:t>and control of substance abuse should be accorded utmost attention.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600" dirty="0" smtClean="0"/>
              <a:t>Training </a:t>
            </a:r>
            <a:r>
              <a:rPr lang="en-GB" sz="2600" dirty="0" smtClean="0"/>
              <a:t>and retraining of teachers on social development issues and on modern science teaching techniques should be prioritized 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600" dirty="0" smtClean="0"/>
              <a:t>Registration </a:t>
            </a:r>
            <a:r>
              <a:rPr lang="en-GB" sz="2600" dirty="0" smtClean="0"/>
              <a:t>of science teachers as members of Science Teachers Association of Nigeria (STAN) should be enforced so as to </a:t>
            </a:r>
            <a:r>
              <a:rPr lang="en-GB" sz="2600" dirty="0" smtClean="0"/>
              <a:t>enhance </a:t>
            </a:r>
            <a:r>
              <a:rPr lang="en-GB" sz="2600" dirty="0" smtClean="0"/>
              <a:t>the standard of science teaching </a:t>
            </a:r>
            <a:endParaRPr lang="en-GB" sz="2600" dirty="0" smtClean="0"/>
          </a:p>
          <a:p>
            <a:pPr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600" dirty="0" smtClean="0"/>
              <a:t>Provision of education opportunities and infrastructure for skill acquisition for persons with disabilities or the physically challenged.</a:t>
            </a:r>
          </a:p>
          <a:p>
            <a:pPr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600" dirty="0" smtClean="0"/>
              <a:t>Persons with disabilities should be involved in decision making especially in issues that pertain to their health and social </a:t>
            </a:r>
            <a:r>
              <a:rPr lang="en-GB" sz="2600" dirty="0" smtClean="0"/>
              <a:t>development</a:t>
            </a:r>
            <a:endParaRPr lang="en-GB" sz="2600" dirty="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50405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A50021"/>
                </a:solidFill>
              </a:rPr>
              <a:t>Social Development Issues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Infrastructure for skill acquisition and craftsmanship for out of school youth.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Creation of job opportunities for out of school youth.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Existing vocational training centres established by the governments should be adequately funded and they should remain open for successive batches of trainees. Training should be structured, not </a:t>
            </a:r>
            <a:r>
              <a:rPr lang="en-GB" sz="2800" dirty="0" smtClean="0"/>
              <a:t>sporadic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Graduates of these training institutions should benefit from affirmative action programmes by government establishments in procurements and services</a:t>
            </a:r>
            <a:endParaRPr lang="en-GB" sz="2800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50405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A50021"/>
                </a:solidFill>
              </a:rPr>
              <a:t>Reproductive Health Issues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Need </a:t>
            </a:r>
            <a:r>
              <a:rPr lang="en-GB" sz="2800" dirty="0" smtClean="0"/>
              <a:t>for increased awareness/enlightenment on risky sexual behaviour and its </a:t>
            </a:r>
            <a:r>
              <a:rPr lang="en-GB" sz="2800" dirty="0" err="1" smtClean="0"/>
              <a:t>sequelae</a:t>
            </a:r>
            <a:r>
              <a:rPr lang="en-GB" sz="2800" dirty="0" smtClean="0"/>
              <a:t> through school health programmes.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Need </a:t>
            </a:r>
            <a:r>
              <a:rPr lang="en-GB" sz="2800" dirty="0" smtClean="0"/>
              <a:t>for increased awareness/enlightenment on effects of substance abuse.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The </a:t>
            </a:r>
            <a:r>
              <a:rPr lang="en-GB" sz="2800" dirty="0" smtClean="0"/>
              <a:t>use of peer educators should be emphasised in schools.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Opportunities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encourage </a:t>
            </a:r>
            <a:r>
              <a:rPr lang="en-GB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parental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religious involvement in addressing/educating youths on reproductive health matters should be explored.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The </a:t>
            </a:r>
            <a:r>
              <a:rPr lang="en-GB" sz="2800" dirty="0" smtClean="0"/>
              <a:t>implementation of Family Life Health Education (FLHE) programmes should be evaluated and strengthened where they exist.</a:t>
            </a:r>
            <a:endParaRPr lang="en-GB" sz="2800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87208" cy="504056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A50021"/>
                </a:solidFill>
              </a:rPr>
              <a:t>Reproductive Health Issues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904656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Vocational </a:t>
            </a:r>
            <a:r>
              <a:rPr lang="en-GB" sz="2800" dirty="0" smtClean="0"/>
              <a:t>training opportunities for in-school youth should be provided through the government in order to engage them positively.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Teachers </a:t>
            </a:r>
            <a:r>
              <a:rPr lang="en-GB" sz="2800" dirty="0" smtClean="0"/>
              <a:t>should be trained in FLHE and HIV/AIDs prevention and other social issues of the infection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Establishment </a:t>
            </a:r>
            <a:r>
              <a:rPr lang="en-GB" sz="2800" dirty="0" smtClean="0"/>
              <a:t>of youth friendly clinics should be promoted in the states.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Opportunities </a:t>
            </a:r>
            <a:r>
              <a:rPr lang="en-GB" sz="2800" dirty="0" smtClean="0"/>
              <a:t>for the acquisition of life and transferable skills (decision making, goal setting, negotiation, time management etc) should be explored and established.</a:t>
            </a:r>
          </a:p>
          <a:p>
            <a:pPr lvl="0">
              <a:spcBef>
                <a:spcPts val="0"/>
              </a:spcBef>
              <a:spcAft>
                <a:spcPts val="200"/>
              </a:spcAft>
              <a:buClr>
                <a:srgbClr val="A50021"/>
              </a:buClr>
            </a:pPr>
            <a:r>
              <a:rPr lang="en-GB" sz="2800" dirty="0" smtClean="0"/>
              <a:t>Government </a:t>
            </a:r>
            <a:r>
              <a:rPr lang="en-GB" sz="2800" dirty="0" smtClean="0"/>
              <a:t>should partner with NGOs, private sector, and communities in the design, implementation, and monitoring of pro-youth health related programmes.</a:t>
            </a:r>
            <a:endParaRPr lang="en-GB" sz="2800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73616" cy="93610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5400" b="1" dirty="0" smtClean="0">
                <a:solidFill>
                  <a:srgbClr val="A50021"/>
                </a:solidFill>
              </a:rPr>
              <a:t>THANK YOU</a:t>
            </a:r>
            <a:endParaRPr lang="en-GB" sz="5400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2843808" y="2564903"/>
          <a:ext cx="3384376" cy="3141969"/>
        </p:xfrm>
        <a:graphic>
          <a:graphicData uri="http://schemas.openxmlformats.org/presentationml/2006/ole">
            <p:oleObj spid="_x0000_s5122" r:id="rId3" imgW="1952898" imgH="1781424" progId="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80920" cy="1008112"/>
          </a:xfrm>
        </p:spPr>
        <p:txBody>
          <a:bodyPr>
            <a:normAutofit fontScale="90000"/>
          </a:bodyPr>
          <a:lstStyle/>
          <a:p>
            <a:r>
              <a:rPr lang="en-GB" sz="3800" b="1" dirty="0" smtClean="0">
                <a:solidFill>
                  <a:srgbClr val="A50021"/>
                </a:solidFill>
              </a:rPr>
              <a:t>NIGERIAN ACADEMY OF SCIENCE </a:t>
            </a:r>
            <a:r>
              <a:rPr lang="en-GB" sz="3400" b="1" dirty="0" smtClean="0">
                <a:solidFill>
                  <a:srgbClr val="A50021"/>
                </a:solidFill>
              </a:rPr>
              <a:t/>
            </a:r>
            <a:br>
              <a:rPr lang="en-GB" sz="3400" b="1" dirty="0" smtClean="0">
                <a:solidFill>
                  <a:srgbClr val="A50021"/>
                </a:solidFill>
              </a:rPr>
            </a:br>
            <a:r>
              <a:rPr lang="en-GB" sz="3400" b="1" dirty="0" smtClean="0">
                <a:solidFill>
                  <a:srgbClr val="A50021"/>
                </a:solidFill>
              </a:rPr>
              <a:t>- </a:t>
            </a:r>
            <a:r>
              <a:rPr lang="en-GB" sz="3300" b="1" dirty="0" smtClean="0">
                <a:solidFill>
                  <a:srgbClr val="A50021"/>
                </a:solidFill>
              </a:rPr>
              <a:t>Response to the Challenges Facing Nigerian Youth</a:t>
            </a:r>
            <a:endParaRPr lang="en-GB" sz="3300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5328592"/>
          </a:xfrm>
        </p:spPr>
        <p:txBody>
          <a:bodyPr>
            <a:noAutofit/>
          </a:bodyPr>
          <a:lstStyle/>
          <a:p>
            <a:pPr>
              <a:buClr>
                <a:srgbClr val="A50021"/>
              </a:buClr>
            </a:pPr>
            <a:r>
              <a:rPr lang="en-GB" sz="3300" dirty="0" smtClean="0"/>
              <a:t>working with state governments at the sub-national level to develop strategic plans of action for the comprehensive development of the youth</a:t>
            </a:r>
          </a:p>
          <a:p>
            <a:pPr>
              <a:buClr>
                <a:srgbClr val="A50021"/>
              </a:buClr>
            </a:pPr>
            <a:r>
              <a:rPr lang="en-GB" sz="3300" dirty="0" smtClean="0"/>
              <a:t>helping state governments come to terms with the challenges facing youth in their localities</a:t>
            </a:r>
          </a:p>
          <a:p>
            <a:pPr>
              <a:buClr>
                <a:srgbClr val="A50021"/>
              </a:buClr>
            </a:pPr>
            <a:r>
              <a:rPr lang="en-GB" sz="3300" dirty="0" smtClean="0"/>
              <a:t>working with states to mobilize multiple stakeholders to aggregate resources and act in </a:t>
            </a:r>
            <a:r>
              <a:rPr lang="en-GB" sz="3300" dirty="0" smtClean="0"/>
              <a:t>concert </a:t>
            </a:r>
            <a:r>
              <a:rPr lang="en-GB" sz="3300" dirty="0" smtClean="0"/>
              <a:t>to enhance youth reproductive health and overall social well-being</a:t>
            </a:r>
          </a:p>
          <a:p>
            <a:pPr>
              <a:buClr>
                <a:srgbClr val="A50021"/>
              </a:buClr>
            </a:pPr>
            <a:r>
              <a:rPr lang="en-GB" sz="3300" dirty="0" smtClean="0"/>
              <a:t>s</a:t>
            </a:r>
            <a:r>
              <a:rPr lang="en-GB" sz="3300" dirty="0" smtClean="0"/>
              <a:t>tarting pilot </a:t>
            </a:r>
            <a:r>
              <a:rPr lang="en-GB" sz="3300" dirty="0" smtClean="0"/>
              <a:t>projects in </a:t>
            </a:r>
            <a:r>
              <a:rPr lang="en-GB" sz="3300" dirty="0" err="1" smtClean="0"/>
              <a:t>Ekiti</a:t>
            </a:r>
            <a:r>
              <a:rPr lang="en-GB" sz="3300" dirty="0" smtClean="0"/>
              <a:t> &amp; </a:t>
            </a:r>
            <a:r>
              <a:rPr lang="en-GB" sz="3300" dirty="0" err="1" smtClean="0"/>
              <a:t>Nasarawa</a:t>
            </a:r>
            <a:r>
              <a:rPr lang="en-GB" sz="3300" dirty="0" smtClean="0"/>
              <a:t> States</a:t>
            </a:r>
            <a:r>
              <a:rPr lang="en-GB" sz="3300" dirty="0" smtClean="0"/>
              <a:t>.</a:t>
            </a:r>
            <a:endParaRPr lang="en-GB" sz="33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8064896" cy="1224136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A50021"/>
                </a:solidFill>
              </a:rPr>
              <a:t>NIGERIAN ACADEMY OF </a:t>
            </a:r>
            <a:r>
              <a:rPr lang="en-GB" sz="3600" b="1" dirty="0" smtClean="0">
                <a:solidFill>
                  <a:srgbClr val="A50021"/>
                </a:solidFill>
              </a:rPr>
              <a:t>SCIENCE </a:t>
            </a:r>
            <a:r>
              <a:rPr lang="en-GB" sz="3400" b="1" dirty="0" smtClean="0">
                <a:solidFill>
                  <a:srgbClr val="A50021"/>
                </a:solidFill>
              </a:rPr>
              <a:t/>
            </a:r>
            <a:br>
              <a:rPr lang="en-GB" sz="3400" b="1" dirty="0" smtClean="0">
                <a:solidFill>
                  <a:srgbClr val="A50021"/>
                </a:solidFill>
              </a:rPr>
            </a:br>
            <a:r>
              <a:rPr lang="en-GB" sz="3400" b="1" dirty="0" smtClean="0">
                <a:solidFill>
                  <a:srgbClr val="A50021"/>
                </a:solidFill>
              </a:rPr>
              <a:t>- </a:t>
            </a:r>
            <a:r>
              <a:rPr lang="en-GB" sz="3200" b="1" dirty="0" smtClean="0">
                <a:solidFill>
                  <a:srgbClr val="A50021"/>
                </a:solidFill>
              </a:rPr>
              <a:t>Project on Youth Development: Approach</a:t>
            </a:r>
            <a:endParaRPr lang="en-GB" sz="3200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184576"/>
          </a:xfrm>
        </p:spPr>
        <p:txBody>
          <a:bodyPr>
            <a:normAutofit/>
          </a:bodyPr>
          <a:lstStyle/>
          <a:p>
            <a:pPr>
              <a:buClr>
                <a:srgbClr val="A50021"/>
              </a:buClr>
            </a:pPr>
            <a:r>
              <a:rPr lang="en-GB" dirty="0" smtClean="0"/>
              <a:t>build partnerships with state governments and key stakeholders to assess the social development and reproductive health needs of youth aged 10-24 years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develop a strategic plan of action for improving the social development and reproductive health of the youth, in partnership with policymakers and other stakeholders</a:t>
            </a:r>
          </a:p>
          <a:p>
            <a:pPr>
              <a:buClr>
                <a:srgbClr val="A50021"/>
              </a:buClr>
            </a:pPr>
            <a:r>
              <a:rPr lang="en-GB" dirty="0" smtClean="0"/>
              <a:t>advocacy and mobilization of the political and other civic leadership to implement the plans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8064896" cy="1224136"/>
          </a:xfrm>
        </p:spPr>
        <p:txBody>
          <a:bodyPr>
            <a:normAutofit/>
          </a:bodyPr>
          <a:lstStyle/>
          <a:p>
            <a:r>
              <a:rPr lang="en-GB" sz="3600" b="1" dirty="0" smtClean="0">
                <a:solidFill>
                  <a:srgbClr val="A50021"/>
                </a:solidFill>
              </a:rPr>
              <a:t>NIGERIAN ACADEMY OF </a:t>
            </a:r>
            <a:r>
              <a:rPr lang="en-GB" sz="3600" b="1" dirty="0" smtClean="0">
                <a:solidFill>
                  <a:srgbClr val="A50021"/>
                </a:solidFill>
              </a:rPr>
              <a:t>SCIENCE </a:t>
            </a:r>
            <a:r>
              <a:rPr lang="en-GB" sz="3400" b="1" dirty="0" smtClean="0">
                <a:solidFill>
                  <a:srgbClr val="A50021"/>
                </a:solidFill>
              </a:rPr>
              <a:t/>
            </a:r>
            <a:br>
              <a:rPr lang="en-GB" sz="3400" b="1" dirty="0" smtClean="0">
                <a:solidFill>
                  <a:srgbClr val="A50021"/>
                </a:solidFill>
              </a:rPr>
            </a:br>
            <a:r>
              <a:rPr lang="en-GB" sz="3400" b="1" dirty="0" smtClean="0">
                <a:solidFill>
                  <a:srgbClr val="A50021"/>
                </a:solidFill>
              </a:rPr>
              <a:t>- </a:t>
            </a:r>
            <a:r>
              <a:rPr lang="en-GB" sz="3200" b="1" dirty="0" smtClean="0">
                <a:solidFill>
                  <a:srgbClr val="A50021"/>
                </a:solidFill>
              </a:rPr>
              <a:t>Project on Youth Development: Goal</a:t>
            </a:r>
            <a:endParaRPr lang="en-GB" sz="3200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76872"/>
            <a:ext cx="8784976" cy="2736304"/>
          </a:xfrm>
        </p:spPr>
        <p:txBody>
          <a:bodyPr>
            <a:normAutofit/>
          </a:bodyPr>
          <a:lstStyle/>
          <a:p>
            <a:pPr>
              <a:buClr>
                <a:srgbClr val="A50021"/>
              </a:buClr>
            </a:pPr>
            <a:r>
              <a:rPr lang="en-GB" sz="4000" dirty="0" smtClean="0"/>
              <a:t>Mainstream </a:t>
            </a:r>
            <a:r>
              <a:rPr lang="en-GB" sz="4000" dirty="0" smtClean="0"/>
              <a:t>the promotion of the life skills, livelihood and social development of youth into the broader development agenda at all levels in Nigeria</a:t>
            </a:r>
            <a:endParaRPr lang="en-GB" sz="4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GB" sz="3400" b="1" dirty="0" smtClean="0">
                <a:solidFill>
                  <a:srgbClr val="A50021"/>
                </a:solidFill>
              </a:rPr>
              <a:t>1. </a:t>
            </a:r>
            <a:r>
              <a:rPr lang="en-GB" sz="3600" b="1" dirty="0" smtClean="0">
                <a:solidFill>
                  <a:srgbClr val="A50021"/>
                </a:solidFill>
              </a:rPr>
              <a:t>Building </a:t>
            </a:r>
            <a:r>
              <a:rPr lang="en-GB" sz="3600" b="1" dirty="0" smtClean="0">
                <a:solidFill>
                  <a:srgbClr val="A50021"/>
                </a:solidFill>
              </a:rPr>
              <a:t>Partnerships </a:t>
            </a:r>
            <a:endParaRPr lang="en-GB" sz="3600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72608"/>
          </a:xfrm>
        </p:spPr>
        <p:txBody>
          <a:bodyPr>
            <a:normAutofit lnSpcReduction="10000"/>
          </a:bodyPr>
          <a:lstStyle/>
          <a:p>
            <a:pPr>
              <a:buClr>
                <a:srgbClr val="A50021"/>
              </a:buClr>
              <a:buNone/>
            </a:pPr>
            <a:r>
              <a:rPr lang="en-GB" b="1" dirty="0" smtClean="0">
                <a:solidFill>
                  <a:srgbClr val="A50021"/>
                </a:solidFill>
              </a:rPr>
              <a:t>Activities</a:t>
            </a:r>
            <a:endParaRPr lang="en-GB" dirty="0" smtClean="0"/>
          </a:p>
          <a:p>
            <a:pPr>
              <a:buClr>
                <a:srgbClr val="A50021"/>
              </a:buClr>
            </a:pPr>
            <a:r>
              <a:rPr lang="en-GB" sz="3300" dirty="0" smtClean="0"/>
              <a:t>Hold </a:t>
            </a:r>
            <a:r>
              <a:rPr lang="en-GB" sz="3300" dirty="0" smtClean="0"/>
              <a:t>consultations with government officials in the two pilot states &amp; obtain their commitment, support and participation in youth development</a:t>
            </a:r>
          </a:p>
          <a:p>
            <a:pPr>
              <a:buClr>
                <a:srgbClr val="A50021"/>
              </a:buClr>
            </a:pPr>
            <a:r>
              <a:rPr lang="en-GB" sz="3300" dirty="0" smtClean="0"/>
              <a:t>Constitute </a:t>
            </a:r>
            <a:r>
              <a:rPr lang="en-GB" sz="3300" dirty="0" smtClean="0"/>
              <a:t>technical committee involving government, civil society groups and technical experts to assess needs</a:t>
            </a:r>
          </a:p>
          <a:p>
            <a:pPr>
              <a:buClr>
                <a:srgbClr val="A50021"/>
              </a:buClr>
            </a:pPr>
            <a:r>
              <a:rPr lang="en-GB" sz="3300" dirty="0" smtClean="0"/>
              <a:t>Conduct </a:t>
            </a:r>
            <a:r>
              <a:rPr lang="en-GB" sz="3300" dirty="0" smtClean="0"/>
              <a:t>a systematic review of published and unpublished data on youth development &amp; reproductive health, and the existing policies designed to meet those </a:t>
            </a:r>
            <a:r>
              <a:rPr lang="en-GB" sz="3300" dirty="0" smtClean="0"/>
              <a:t>needs</a:t>
            </a:r>
            <a:endParaRPr lang="en-GB" sz="33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GB" sz="3400" b="1" dirty="0" smtClean="0">
                <a:solidFill>
                  <a:srgbClr val="A50021"/>
                </a:solidFill>
              </a:rPr>
              <a:t>2. </a:t>
            </a:r>
            <a:r>
              <a:rPr lang="en-GB" sz="3600" b="1" dirty="0" smtClean="0">
                <a:solidFill>
                  <a:srgbClr val="A50021"/>
                </a:solidFill>
              </a:rPr>
              <a:t>Developing </a:t>
            </a:r>
            <a:r>
              <a:rPr lang="en-GB" sz="3600" b="1" dirty="0" smtClean="0">
                <a:solidFill>
                  <a:srgbClr val="A50021"/>
                </a:solidFill>
              </a:rPr>
              <a:t>a Strategic Plan </a:t>
            </a:r>
            <a:endParaRPr lang="en-GB" sz="3600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16624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A50021"/>
              </a:buClr>
              <a:buNone/>
            </a:pPr>
            <a:r>
              <a:rPr lang="en-GB" b="1" dirty="0" smtClean="0">
                <a:solidFill>
                  <a:srgbClr val="A50021"/>
                </a:solidFill>
              </a:rPr>
              <a:t>Activities</a:t>
            </a:r>
            <a:endParaRPr lang="en-GB" dirty="0" smtClean="0"/>
          </a:p>
          <a:p>
            <a:pPr>
              <a:buClr>
                <a:srgbClr val="A50021"/>
              </a:buClr>
            </a:pPr>
            <a:r>
              <a:rPr lang="en-GB" sz="3600" dirty="0" smtClean="0"/>
              <a:t>Convey identified needs to government officials &amp; other stakeholders, and </a:t>
            </a:r>
            <a:r>
              <a:rPr lang="en-GB" sz="3600" dirty="0" smtClean="0"/>
              <a:t>obtain </a:t>
            </a:r>
            <a:r>
              <a:rPr lang="en-GB" sz="3600" dirty="0" smtClean="0"/>
              <a:t>their perspectives on ways to realistically address the social development </a:t>
            </a:r>
            <a:r>
              <a:rPr lang="en-GB" sz="3600" dirty="0" smtClean="0"/>
              <a:t>&amp; reproductive </a:t>
            </a:r>
            <a:r>
              <a:rPr lang="en-GB" sz="3600" dirty="0" smtClean="0"/>
              <a:t>health </a:t>
            </a:r>
            <a:r>
              <a:rPr lang="en-GB" sz="3600" dirty="0" smtClean="0"/>
              <a:t>needs of the youth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Constitute and support a committee </a:t>
            </a:r>
            <a:r>
              <a:rPr lang="en-GB" sz="3600" dirty="0" smtClean="0"/>
              <a:t>to </a:t>
            </a:r>
            <a:r>
              <a:rPr lang="en-GB" sz="3600" dirty="0" smtClean="0"/>
              <a:t>develop the Strategic Plan for Youth Development (SPYD) for each </a:t>
            </a:r>
            <a:r>
              <a:rPr lang="en-GB" sz="3600" dirty="0" smtClean="0"/>
              <a:t>state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Prepare policy </a:t>
            </a:r>
            <a:r>
              <a:rPr lang="en-GB" sz="3600" dirty="0" smtClean="0"/>
              <a:t>and action plan document that will present the strengths, weaknesses, opportunities and threats associated with promoting youth </a:t>
            </a:r>
            <a:r>
              <a:rPr lang="en-GB" sz="3600" dirty="0" smtClean="0"/>
              <a:t>development in the states</a:t>
            </a:r>
            <a:endParaRPr lang="en-GB" sz="36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8064896" cy="648072"/>
          </a:xfrm>
        </p:spPr>
        <p:txBody>
          <a:bodyPr>
            <a:normAutofit/>
          </a:bodyPr>
          <a:lstStyle/>
          <a:p>
            <a:pPr algn="l"/>
            <a:r>
              <a:rPr lang="en-GB" sz="3400" b="1" dirty="0" smtClean="0">
                <a:solidFill>
                  <a:srgbClr val="A50021"/>
                </a:solidFill>
              </a:rPr>
              <a:t>3. </a:t>
            </a:r>
            <a:r>
              <a:rPr lang="en-GB" sz="3600" b="1" dirty="0" smtClean="0">
                <a:solidFill>
                  <a:srgbClr val="A50021"/>
                </a:solidFill>
              </a:rPr>
              <a:t>Advocacy </a:t>
            </a:r>
            <a:r>
              <a:rPr lang="en-GB" sz="3600" b="1" dirty="0" smtClean="0">
                <a:solidFill>
                  <a:srgbClr val="A50021"/>
                </a:solidFill>
              </a:rPr>
              <a:t>and </a:t>
            </a:r>
            <a:r>
              <a:rPr lang="en-GB" sz="3600" b="1" dirty="0" smtClean="0">
                <a:solidFill>
                  <a:srgbClr val="A50021"/>
                </a:solidFill>
              </a:rPr>
              <a:t>Mobilization</a:t>
            </a:r>
            <a:endParaRPr lang="en-GB" sz="3600" dirty="0">
              <a:solidFill>
                <a:srgbClr val="A5002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5688632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A50021"/>
              </a:buClr>
              <a:buNone/>
            </a:pPr>
            <a:r>
              <a:rPr lang="en-GB" b="1" dirty="0" smtClean="0">
                <a:solidFill>
                  <a:srgbClr val="A50021"/>
                </a:solidFill>
              </a:rPr>
              <a:t>Activities</a:t>
            </a:r>
            <a:endParaRPr lang="en-GB" dirty="0" smtClean="0"/>
          </a:p>
          <a:p>
            <a:pPr>
              <a:buClr>
                <a:srgbClr val="A50021"/>
              </a:buClr>
            </a:pPr>
            <a:r>
              <a:rPr lang="en-GB" sz="3600" dirty="0" smtClean="0"/>
              <a:t>Present the action plan document to the State Governor &amp; Executive Council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Make copies of action plan available to all relevant stakeholders in the state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Facilitate public presentation of the </a:t>
            </a:r>
            <a:r>
              <a:rPr lang="en-GB" sz="3600" dirty="0" smtClean="0"/>
              <a:t>action </a:t>
            </a:r>
            <a:r>
              <a:rPr lang="en-GB" sz="3600" dirty="0" smtClean="0"/>
              <a:t>plan by </a:t>
            </a:r>
            <a:r>
              <a:rPr lang="en-GB" sz="3600" dirty="0" smtClean="0"/>
              <a:t>the </a:t>
            </a:r>
            <a:r>
              <a:rPr lang="en-GB" sz="3600" dirty="0" smtClean="0"/>
              <a:t>State Governor</a:t>
            </a:r>
            <a:r>
              <a:rPr lang="en-GB" sz="3600" dirty="0" smtClean="0"/>
              <a:t>, outlining how the plan will be implemented and how it will be captured in the state annual budget</a:t>
            </a:r>
          </a:p>
          <a:p>
            <a:pPr>
              <a:buClr>
                <a:srgbClr val="A50021"/>
              </a:buClr>
            </a:pPr>
            <a:r>
              <a:rPr lang="en-GB" sz="3600" dirty="0" smtClean="0"/>
              <a:t>Develop/update a list of partners and stakeholders in the private sector and civil society willing to commit resources to the implementation of the plan</a:t>
            </a:r>
            <a:endParaRPr lang="en-GB" sz="3600" dirty="0" smtClean="0"/>
          </a:p>
          <a:p>
            <a:pPr>
              <a:buClr>
                <a:srgbClr val="A50021"/>
              </a:buClr>
            </a:pP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2721</Words>
  <Application>Microsoft Office PowerPoint</Application>
  <PresentationFormat>On-screen Show (4:3)</PresentationFormat>
  <Paragraphs>308</Paragraphs>
  <Slides>38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MOBILISING SUPPORT FOR DEVELOPING, IMPLEMENTING AND SUSTAINING LIVELIHOOD AND LIFE SKILLS DEVELOPMENT AMONG THE YOUTH IN EKITI AND NASARAWA STATES OF NIGERIA</vt:lpstr>
      <vt:lpstr>Why the Youth?</vt:lpstr>
      <vt:lpstr>THE NIGERIAN ACADEMY OF SCIENCE (NAS)  </vt:lpstr>
      <vt:lpstr>NIGERIAN ACADEMY OF SCIENCE  - Response to the Challenges Facing Nigerian Youth</vt:lpstr>
      <vt:lpstr>NIGERIAN ACADEMY OF SCIENCE  - Project on Youth Development: Approach</vt:lpstr>
      <vt:lpstr>NIGERIAN ACADEMY OF SCIENCE  - Project on Youth Development: Goal</vt:lpstr>
      <vt:lpstr>1. Building Partnerships </vt:lpstr>
      <vt:lpstr>2. Developing a Strategic Plan </vt:lpstr>
      <vt:lpstr>3. Advocacy and Mobilization</vt:lpstr>
      <vt:lpstr>Progress</vt:lpstr>
      <vt:lpstr>Needs Assessment</vt:lpstr>
      <vt:lpstr>Slide 12</vt:lpstr>
      <vt:lpstr>Survey Methods 1</vt:lpstr>
      <vt:lpstr>Survey Methods 2</vt:lpstr>
      <vt:lpstr>Ekiti State – Findings 1</vt:lpstr>
      <vt:lpstr>Ekiti State – Findings 2</vt:lpstr>
      <vt:lpstr>Ekiti State – Findings 3</vt:lpstr>
      <vt:lpstr>Ekiti State – Findings 4</vt:lpstr>
      <vt:lpstr>Ekiti State – Findings 5</vt:lpstr>
      <vt:lpstr>Ekiti State – Findings 6</vt:lpstr>
      <vt:lpstr>Ekiti State – Findings 7</vt:lpstr>
      <vt:lpstr>Ekiti State – Findings 8</vt:lpstr>
      <vt:lpstr>Ekiti State – Findings 9</vt:lpstr>
      <vt:lpstr>Slide 24</vt:lpstr>
      <vt:lpstr>Slide 25</vt:lpstr>
      <vt:lpstr>Nasarawa State – Findings 1</vt:lpstr>
      <vt:lpstr>Nasarawa State – Findings 2</vt:lpstr>
      <vt:lpstr>Nasarawa State – Findings 3</vt:lpstr>
      <vt:lpstr>Nasarawa State – Findings 4</vt:lpstr>
      <vt:lpstr>Nasarawa State – Findings 5</vt:lpstr>
      <vt:lpstr>Nasarawa State – Findings 6</vt:lpstr>
      <vt:lpstr>Slide 32</vt:lpstr>
      <vt:lpstr>Social Development Issues 1</vt:lpstr>
      <vt:lpstr>Social Development Issues 2</vt:lpstr>
      <vt:lpstr>Social Development Issues 3</vt:lpstr>
      <vt:lpstr>Reproductive Health Issues 1</vt:lpstr>
      <vt:lpstr>Reproductive Health Issues 2</vt:lpstr>
      <vt:lpstr>Slide 38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MOBILISING OFFICIAL SUPPORT FOR DEVELOPING, IMPLEMENTING AND SUSTAINING LIVELIHOOD AND LIFE SKILLS DEVELOPMENT AMONG THE YOUTH IN EKITI AND NASARAWA STATES OF NIGERIA</dc:title>
  <dc:creator>PROF. OMIGBODUN</dc:creator>
  <cp:lastModifiedBy>PROF. OMIGBODUN</cp:lastModifiedBy>
  <cp:revision>23</cp:revision>
  <dcterms:created xsi:type="dcterms:W3CDTF">2014-09-09T19:43:08Z</dcterms:created>
  <dcterms:modified xsi:type="dcterms:W3CDTF">2014-09-10T07:13:10Z</dcterms:modified>
</cp:coreProperties>
</file>